
<file path=[Content_Types].xml><?xml version="1.0" encoding="utf-8"?>
<Types xmlns="http://schemas.openxmlformats.org/package/2006/content-types">
  <Default Extension="xml" ContentType="application/xml"/>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Override PartName="/customXml/itemProps1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handoutMasters/handoutMaster1.xml" ContentType="application/vnd.openxmlformats-officedocument.presentationml.handoutMaster+xml"/>
  <Override PartName="/ppt/media/image11.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33.svg" ContentType="image/svg+xml"/>
  <Override PartName="/ppt/media/image36.svg" ContentType="image/svg+xml"/>
  <Override PartName="/ppt/media/image40.svg" ContentType="image/svg+xml"/>
  <Override PartName="/ppt/media/image42.svg" ContentType="image/svg+xml"/>
  <Override PartName="/ppt/media/image45.svg" ContentType="image/svg+xml"/>
  <Override PartName="/ppt/media/image47.svg" ContentType="image/svg+xml"/>
  <Override PartName="/ppt/media/image52.svg" ContentType="image/svg+xml"/>
  <Override PartName="/ppt/media/image54.svg" ContentType="image/svg+xml"/>
  <Override PartName="/ppt/media/image5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6"/>
  </p:handoutMasterIdLst>
  <p:sldIdLst>
    <p:sldId id="256" r:id="rId3"/>
    <p:sldId id="287" r:id="rId5"/>
    <p:sldId id="288" r:id="rId6"/>
    <p:sldId id="289" r:id="rId7"/>
    <p:sldId id="291" r:id="rId8"/>
    <p:sldId id="275" r:id="rId9"/>
    <p:sldId id="290" r:id="rId10"/>
    <p:sldId id="292" r:id="rId11"/>
    <p:sldId id="294" r:id="rId12"/>
    <p:sldId id="299" r:id="rId13"/>
    <p:sldId id="262" r:id="rId14"/>
    <p:sldId id="264" r:id="rId15"/>
    <p:sldId id="268" r:id="rId16"/>
    <p:sldId id="298" r:id="rId17"/>
    <p:sldId id="300" r:id="rId18"/>
    <p:sldId id="302" r:id="rId19"/>
    <p:sldId id="304" r:id="rId20"/>
    <p:sldId id="280" r:id="rId21"/>
    <p:sldId id="286" r:id="rId22"/>
    <p:sldId id="282" r:id="rId23"/>
    <p:sldId id="295" r:id="rId24"/>
    <p:sldId id="285" r:id="rId25"/>
    <p:sldId id="305" r:id="rId26"/>
    <p:sldId id="296" r:id="rId27"/>
    <p:sldId id="306" r:id="rId28"/>
    <p:sldId id="307" r:id="rId29"/>
    <p:sldId id="308" r:id="rId30"/>
    <p:sldId id="309" r:id="rId31"/>
    <p:sldId id="310" r:id="rId32"/>
    <p:sldId id="284" r:id="rId33"/>
    <p:sldId id="297" r:id="rId34"/>
    <p:sldId id="2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D36"/>
    <a:srgbClr val="FF6C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customXml" Target="../customXml/item1.xml"/><Relationship Id="rId40" Type="http://schemas.openxmlformats.org/officeDocument/2006/relationships/customXmlProps" Target="../customXml/itemProps1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t>Mines Fatalities</a:t>
            </a:r>
          </a:p>
        </c:rich>
      </c:tx>
      <c:layout>
        <c:manualLayout>
          <c:xMode val="edge"/>
          <c:yMode val="edge"/>
          <c:x val="0.335168793742281"/>
          <c:y val="0.0611593689062223"/>
        </c:manualLayout>
      </c:layout>
      <c:overlay val="0"/>
      <c:spPr>
        <a:noFill/>
        <a:ln>
          <a:noFill/>
        </a:ln>
        <a:effectLst/>
      </c:spPr>
    </c:title>
    <c:autoTitleDeleted val="0"/>
    <c:plotArea>
      <c:layout>
        <c:manualLayout>
          <c:layoutTarget val="inner"/>
          <c:xMode val="edge"/>
          <c:yMode val="edge"/>
          <c:x val="0.226884150535521"/>
          <c:y val="0.139238325004308"/>
          <c:w val="0.473715240247617"/>
          <c:h val="0.830777184215061"/>
        </c:manualLayout>
      </c:layout>
      <c:pieChart>
        <c:varyColors val="1"/>
        <c:ser>
          <c:idx val="0"/>
          <c:order val="0"/>
          <c:tx>
            <c:strRef>
              <c:f>Sheet1!$B$1</c:f>
              <c:strCache>
                <c:ptCount val="1"/>
                <c:pt idx="0">
                  <c:v>Fatalities</c:v>
                </c:pt>
              </c:strCache>
            </c:strRef>
          </c:tx>
          <c:spPr>
            <a:effectLst>
              <a:glow>
                <a:schemeClr val="tx1">
                  <a:lumMod val="95000"/>
                  <a:lumOff val="5000"/>
                </a:schemeClr>
              </a:glow>
            </a:effectLst>
          </c:spPr>
          <c:explosion val="0"/>
          <c:dPt>
            <c:idx val="0"/>
            <c:bubble3D val="0"/>
            <c:spPr>
              <a:solidFill>
                <a:schemeClr val="accent1"/>
              </a:solidFill>
              <a:ln>
                <a:solidFill>
                  <a:schemeClr val="bg1"/>
                </a:solidFill>
              </a:ln>
              <a:effectLst>
                <a:glow>
                  <a:schemeClr val="tx1">
                    <a:lumMod val="95000"/>
                    <a:lumOff val="5000"/>
                  </a:schemeClr>
                </a:glow>
              </a:effectLst>
            </c:spPr>
          </c:dPt>
          <c:dPt>
            <c:idx val="1"/>
            <c:bubble3D val="0"/>
            <c:spPr>
              <a:solidFill>
                <a:schemeClr val="accent2"/>
              </a:solidFill>
              <a:ln>
                <a:solidFill>
                  <a:schemeClr val="bg1"/>
                </a:solidFill>
              </a:ln>
              <a:effectLst>
                <a:glow>
                  <a:schemeClr val="tx1">
                    <a:lumMod val="95000"/>
                    <a:lumOff val="5000"/>
                  </a:schemeClr>
                </a:glow>
              </a:effectLst>
            </c:spPr>
          </c:dPt>
          <c:dPt>
            <c:idx val="2"/>
            <c:bubble3D val="0"/>
            <c:spPr>
              <a:solidFill>
                <a:schemeClr val="bg1">
                  <a:lumMod val="75000"/>
                </a:schemeClr>
              </a:solidFill>
              <a:ln>
                <a:solidFill>
                  <a:schemeClr val="bg1"/>
                </a:solidFill>
              </a:ln>
              <a:effectLst>
                <a:glow>
                  <a:schemeClr val="tx1">
                    <a:lumMod val="95000"/>
                    <a:lumOff val="5000"/>
                  </a:schemeClr>
                </a:glow>
              </a:effectLst>
            </c:spPr>
          </c:dPt>
          <c:dPt>
            <c:idx val="3"/>
            <c:bubble3D val="0"/>
            <c:spPr>
              <a:solidFill>
                <a:schemeClr val="accent4"/>
              </a:solidFill>
              <a:ln>
                <a:solidFill>
                  <a:schemeClr val="bg1"/>
                </a:solidFill>
              </a:ln>
              <a:effectLst>
                <a:glow>
                  <a:schemeClr val="tx1">
                    <a:lumMod val="95000"/>
                    <a:lumOff val="5000"/>
                  </a:schemeClr>
                </a:glow>
              </a:effectLst>
            </c:spPr>
          </c:dPt>
          <c:dLbls>
            <c:dLbl>
              <c:idx val="0"/>
              <c:layout>
                <c:manualLayout>
                  <c:x val="-0.191667196547057"/>
                  <c:y val="0.178151283448982"/>
                </c:manualLayout>
              </c:layout>
              <c:numFmt formatCode="General" sourceLinked="1"/>
              <c:spPr>
                <a:noFill/>
                <a:ln>
                  <a:noFill/>
                </a:ln>
                <a:effectLst>
                  <a:glow>
                    <a:schemeClr val="accent4"/>
                  </a:glow>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4"/>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4"/>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tx2"/>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3"/>
              <c:layout/>
              <c:numFmt formatCode="General" sourceLinked="1"/>
              <c:spPr>
                <a:noFill/>
                <a:ln>
                  <a:noFill/>
                </a:ln>
                <a:effectLst>
                  <a:glow>
                    <a:schemeClr val="accent1">
                      <a:alpha val="100000"/>
                    </a:schemeClr>
                  </a:glow>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3"/>
                      </a:solidFill>
                      <a:latin typeface="+mn-lt"/>
                      <a:ea typeface="+mn-ea"/>
                      <a:cs typeface="+mn-cs"/>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en-US" sz="1000" b="1" i="0" u="none" strike="noStrike" kern="1200" spc="0" baseline="0">
                    <a:solidFill>
                      <a:schemeClr val="accent1"/>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Roof collapses</c:v>
                </c:pt>
                <c:pt idx="1">
                  <c:v>Gas leaks</c:v>
                </c:pt>
                <c:pt idx="2">
                  <c:v>Explosions</c:v>
                </c:pt>
                <c:pt idx="3">
                  <c:v>Equipment Failures</c:v>
                </c:pt>
              </c:strCache>
            </c:strRef>
          </c:cat>
          <c:val>
            <c:numRef>
              <c:f>Sheet1!$B$2:$B$5</c:f>
              <c:numCache>
                <c:formatCode>General</c:formatCode>
                <c:ptCount val="4"/>
                <c:pt idx="0">
                  <c:v>35</c:v>
                </c:pt>
                <c:pt idx="1">
                  <c:v>40</c:v>
                </c:pt>
                <c:pt idx="2">
                  <c:v>14</c:v>
                </c:pt>
                <c:pt idx="3">
                  <c:v>11</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9800a116-4327-4a89-95af-b2b18422e812}"/>
      </c:ext>
    </c:extLst>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t>Accidents Trend</a:t>
            </a:r>
          </a:p>
        </c:rich>
      </c:tx>
      <c:layout>
        <c:manualLayout>
          <c:xMode val="edge"/>
          <c:yMode val="edge"/>
          <c:x val="0.451145918090589"/>
          <c:y val="0.0139876442475813"/>
        </c:manualLayout>
      </c:layout>
      <c:overlay val="0"/>
      <c:spPr>
        <a:noFill/>
        <a:ln>
          <a:noFill/>
        </a:ln>
        <a:effectLst/>
      </c:spPr>
    </c:title>
    <c:autoTitleDeleted val="0"/>
    <c:plotArea>
      <c:layout>
        <c:manualLayout>
          <c:layoutTarget val="inner"/>
          <c:xMode val="edge"/>
          <c:yMode val="edge"/>
          <c:x val="0.063714163457424"/>
          <c:y val="0.0907927500348354"/>
          <c:w val="0.950122050447518"/>
          <c:h val="0.802238023079613"/>
        </c:manualLayout>
      </c:layout>
      <c:lineChart>
        <c:grouping val="standard"/>
        <c:varyColors val="0"/>
        <c:ser>
          <c:idx val="0"/>
          <c:order val="0"/>
          <c:tx>
            <c:strRef>
              <c:f>Sheet1!$B$1</c:f>
              <c:strCache>
                <c:ptCount val="1"/>
                <c:pt idx="0">
                  <c:v>Accidents</c:v>
                </c:pt>
              </c:strCache>
            </c:strRef>
          </c:tx>
          <c:spPr>
            <a:ln w="28575" cap="rnd">
              <a:solidFill>
                <a:schemeClr val="accent6"/>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6"/>
                </a:solidFill>
                <a:prstDash val="sysDot"/>
              </a:ln>
              <a:effectLst/>
            </c:spPr>
            <c:trendlineType val="linear"/>
            <c:dispRSqr val="0"/>
            <c:dispEq val="0"/>
          </c:trendline>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Sheet1!$B$2:$B$25</c:f>
              <c:numCache>
                <c:formatCode>General</c:formatCode>
                <c:ptCount val="24"/>
                <c:pt idx="0">
                  <c:v>1489</c:v>
                </c:pt>
                <c:pt idx="1">
                  <c:v>1421</c:v>
                </c:pt>
                <c:pt idx="2">
                  <c:v>1334</c:v>
                </c:pt>
                <c:pt idx="3">
                  <c:v>1403</c:v>
                </c:pt>
                <c:pt idx="4">
                  <c:v>1202</c:v>
                </c:pt>
                <c:pt idx="5">
                  <c:v>1123</c:v>
                </c:pt>
                <c:pt idx="6">
                  <c:v>720</c:v>
                </c:pt>
                <c:pt idx="7">
                  <c:v>957</c:v>
                </c:pt>
                <c:pt idx="8">
                  <c:v>815</c:v>
                </c:pt>
                <c:pt idx="9">
                  <c:v>623</c:v>
                </c:pt>
                <c:pt idx="10">
                  <c:v>701</c:v>
                </c:pt>
                <c:pt idx="11">
                  <c:v>615</c:v>
                </c:pt>
                <c:pt idx="12">
                  <c:v>415</c:v>
                </c:pt>
                <c:pt idx="13">
                  <c:v>616</c:v>
                </c:pt>
                <c:pt idx="14">
                  <c:v>505</c:v>
                </c:pt>
                <c:pt idx="15">
                  <c:v>349</c:v>
                </c:pt>
                <c:pt idx="16">
                  <c:v>264</c:v>
                </c:pt>
                <c:pt idx="17">
                  <c:v>219</c:v>
                </c:pt>
                <c:pt idx="18">
                  <c:v>302</c:v>
                </c:pt>
                <c:pt idx="19">
                  <c:v>30</c:v>
                </c:pt>
                <c:pt idx="20">
                  <c:v>23</c:v>
                </c:pt>
                <c:pt idx="21">
                  <c:v>57</c:v>
                </c:pt>
                <c:pt idx="22">
                  <c:v>63</c:v>
                </c:pt>
                <c:pt idx="23">
                  <c:v>47</c:v>
                </c:pt>
              </c:numCache>
            </c:numRef>
          </c:val>
          <c:smooth val="0"/>
        </c:ser>
        <c:ser>
          <c:idx val="1"/>
          <c:order val="1"/>
          <c:tx>
            <c:strRef>
              <c:f>Sheet1!$C$1</c:f>
              <c:strCache>
                <c:ptCount val="1"/>
                <c:pt idx="0">
                  <c:v/>
                </c:pt>
              </c:strCache>
            </c:strRef>
          </c:tx>
          <c:spPr>
            <a:ln w="28575" cap="rnd">
              <a:solidFill>
                <a:schemeClr val="accent5"/>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Sheet1!$C$2:$C$25</c:f>
              <c:numCache>
                <c:formatCode>General</c:formatCode>
                <c:ptCount val="24"/>
              </c:numCache>
            </c:numRef>
          </c:val>
          <c:smooth val="0"/>
        </c:ser>
        <c:ser>
          <c:idx val="2"/>
          <c:order val="2"/>
          <c:tx>
            <c:strRef>
              <c:f>Sheet1!$D$1</c:f>
              <c:strCache>
                <c:ptCount val="1"/>
                <c:pt idx="0">
                  <c:v/>
                </c:pt>
              </c:strCache>
            </c:strRef>
          </c:tx>
          <c:spPr>
            <a:ln w="28575" cap="rnd">
              <a:solidFill>
                <a:schemeClr val="accent4"/>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Sheet1!$A$2:$A$25</c:f>
              <c:numCache>
                <c:formatCode>General</c:formatCode>
                <c:ptCount val="24"/>
                <c:pt idx="0">
                  <c:v>2000</c:v>
                </c:pt>
                <c:pt idx="1">
                  <c:v>2001</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numCache>
            </c:numRef>
          </c:cat>
          <c:val>
            <c:numRef>
              <c:f>Sheet1!$D$2:$D$25</c:f>
              <c:numCache>
                <c:formatCode>General</c:formatCode>
                <c:ptCount val="24"/>
              </c:numCache>
            </c:numRef>
          </c:val>
          <c:smooth val="0"/>
        </c:ser>
        <c:dLbls>
          <c:showLegendKey val="0"/>
          <c:showVal val="1"/>
          <c:showCatName val="0"/>
          <c:showSerName val="0"/>
          <c:showPercent val="0"/>
          <c:showBubbleSize val="0"/>
        </c:dLbls>
        <c:upDownBars>
          <c:gapWidth val="150"/>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tx1">
                    <a:lumMod val="65000"/>
                    <a:lumOff val="35000"/>
                  </a:schemeClr>
                </a:solidFill>
              </a:ln>
              <a:effectLst/>
            </c:spPr>
          </c:downBars>
        </c:upDownBars>
        <c:marker val="0"/>
        <c:smooth val="0"/>
        <c:axId val="482723198"/>
        <c:axId val="887227204"/>
      </c:lineChart>
      <c:catAx>
        <c:axId val="48272319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887227204"/>
        <c:crosses val="autoZero"/>
        <c:auto val="1"/>
        <c:lblAlgn val="ctr"/>
        <c:lblOffset val="100"/>
        <c:noMultiLvlLbl val="0"/>
      </c:catAx>
      <c:valAx>
        <c:axId val="887227204"/>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82723198"/>
        <c:crosses val="autoZero"/>
        <c:crossBetween val="between"/>
      </c:valAx>
      <c:spPr>
        <a:noFill/>
        <a:ln>
          <a:noFill/>
        </a:ln>
        <a:effectLst/>
      </c:spPr>
    </c:plotArea>
    <c:legend>
      <c:legendPos val="b"/>
      <c:legendEntry>
        <c:idx val="1"/>
        <c:delete val="1"/>
      </c:legendEntry>
      <c:legendEntry>
        <c:idx val="2"/>
        <c:delete val="1"/>
      </c:legendEntry>
      <c:layout>
        <c:manualLayout>
          <c:xMode val="edge"/>
          <c:yMode val="edge"/>
          <c:x val="0.621098977027677"/>
          <c:y val="0.831383984334191"/>
          <c:w val="0.37564415513968"/>
          <c:h val="0.0493064459727241"/>
        </c:manualLayout>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ab7434b6-6bd6-4a59-b4b5-de17c6362ed9}"/>
      </c:ext>
    </c:extLst>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84">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cs:fontRef>
    <cs:defRPr sz="1000" b="1" i="0" u="none" strike="noStrike" kern="1200" spc="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2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fontRef idx="minor">
      <a:schemeClr val="dk1"/>
    </cs:fontRef>
    <cs:spPr>
      <a:ln w="28575" cap="rnd">
        <a:solidFill>
          <a:schemeClr val="phClr"/>
        </a:solidFill>
        <a:round/>
      </a:ln>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6.svg"/><Relationship Id="rId7" Type="http://schemas.openxmlformats.org/officeDocument/2006/relationships/image" Target="../media/image55.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hart" Target="../charts/chart2.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197735" y="186690"/>
            <a:ext cx="7680960" cy="1525905"/>
          </a:xfrm>
          <a:prstGeom prst="rect">
            <a:avLst/>
          </a:prstGeom>
          <a:noFill/>
        </p:spPr>
        <p:txBody>
          <a:bodyPr wrap="square" rtlCol="0">
            <a:noAutofit/>
          </a:bodyPr>
          <a:p>
            <a:pPr algn="ctr"/>
            <a:r>
              <a:rPr lang="en-US" altLang="en-US" sz="3200" b="1">
                <a:latin typeface="Cambria" panose="02040503050406030204" charset="0"/>
                <a:cs typeface="Cambria" panose="02040503050406030204" charset="0"/>
                <a:sym typeface="+mn-ea"/>
              </a:rPr>
              <a:t>Reinforcement Learning based </a:t>
            </a:r>
            <a:r>
              <a:rPr lang="en-US" altLang="en-US" sz="3200" b="1">
                <a:latin typeface="Cambria" panose="02040503050406030204" charset="0"/>
                <a:cs typeface="Cambria" panose="02040503050406030204" charset="0"/>
              </a:rPr>
              <a:t>Energy Optimization in </a:t>
            </a:r>
            <a:r>
              <a:rPr lang="en-US" altLang="en-US" sz="3200" b="1">
                <a:latin typeface="Cambria" panose="02040503050406030204" charset="0"/>
                <a:cs typeface="Cambria" panose="02040503050406030204" charset="0"/>
                <a:sym typeface="+mn-ea"/>
              </a:rPr>
              <a:t>Wireless Sensor Network</a:t>
            </a:r>
            <a:endParaRPr lang="en-US" altLang="en-US" sz="3200" b="1">
              <a:latin typeface="Cambria" panose="02040503050406030204" charset="0"/>
              <a:cs typeface="Cambria" panose="02040503050406030204" charset="0"/>
            </a:endParaRPr>
          </a:p>
          <a:p>
            <a:pPr algn="ctr"/>
            <a:endParaRPr lang="en-US" altLang="en-US" sz="3200" b="1">
              <a:latin typeface="Cambria" panose="02040503050406030204" charset="0"/>
              <a:cs typeface="Cambria" panose="0204050305040603020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8421" y="2380166"/>
            <a:ext cx="1747879" cy="1747879"/>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2312670" y="5674995"/>
            <a:ext cx="7566660" cy="1014730"/>
          </a:xfrm>
          <a:prstGeom prst="rect">
            <a:avLst/>
          </a:prstGeom>
          <a:noFill/>
        </p:spPr>
        <p:txBody>
          <a:bodyPr wrap="square" rtlCol="0">
            <a:spAutoFit/>
          </a:bodyPr>
          <a:p>
            <a:pPr algn="ctr"/>
            <a:r>
              <a:rPr lang="en-IN" sz="2000" b="1" dirty="0">
                <a:solidFill>
                  <a:schemeClr val="tx1"/>
                </a:solidFill>
                <a:latin typeface="Cambria" panose="02040503050406030204" charset="0"/>
                <a:cs typeface="Cambria" panose="02040503050406030204" charset="0"/>
              </a:rPr>
              <a:t>Department of Electronics and Communication Engineering       National Institute Technology </a:t>
            </a:r>
            <a:endParaRPr lang="en-IN" sz="2000" b="1" dirty="0">
              <a:solidFill>
                <a:schemeClr val="tx1"/>
              </a:solidFill>
              <a:latin typeface="Cambria" panose="02040503050406030204" charset="0"/>
              <a:cs typeface="Cambria" panose="02040503050406030204" charset="0"/>
            </a:endParaRPr>
          </a:p>
          <a:p>
            <a:pPr algn="ctr"/>
            <a:r>
              <a:rPr lang="en-IN" sz="2000" b="1" dirty="0">
                <a:solidFill>
                  <a:schemeClr val="tx1"/>
                </a:solidFill>
                <a:latin typeface="Cambria" panose="02040503050406030204" charset="0"/>
                <a:cs typeface="Cambria" panose="02040503050406030204" charset="0"/>
              </a:rPr>
              <a:t>Patna</a:t>
            </a:r>
            <a:r>
              <a:rPr lang="en-US" altLang="en-IN" sz="2000" b="1" dirty="0">
                <a:solidFill>
                  <a:schemeClr val="tx1"/>
                </a:solidFill>
                <a:latin typeface="Cambria" panose="02040503050406030204" charset="0"/>
                <a:cs typeface="Cambria" panose="02040503050406030204" charset="0"/>
              </a:rPr>
              <a:t> </a:t>
            </a:r>
            <a:r>
              <a:rPr lang="en-IN" sz="2000" b="1" dirty="0">
                <a:solidFill>
                  <a:schemeClr val="tx1"/>
                </a:solidFill>
                <a:latin typeface="Cambria" panose="02040503050406030204" charset="0"/>
                <a:cs typeface="Cambria" panose="02040503050406030204" charset="0"/>
              </a:rPr>
              <a:t>800005</a:t>
            </a:r>
            <a:endParaRPr lang="en-IN" sz="2000" b="1" dirty="0">
              <a:solidFill>
                <a:schemeClr val="tx1"/>
              </a:solidFill>
              <a:latin typeface="Cambria" panose="02040503050406030204" charset="0"/>
              <a:cs typeface="Cambria" panose="02040503050406030204" charset="0"/>
            </a:endParaRPr>
          </a:p>
        </p:txBody>
      </p:sp>
      <p:sp>
        <p:nvSpPr>
          <p:cNvPr id="8" name="TextBox 4"/>
          <p:cNvSpPr txBox="1"/>
          <p:nvPr/>
        </p:nvSpPr>
        <p:spPr>
          <a:xfrm>
            <a:off x="8143240" y="3546475"/>
            <a:ext cx="3418840" cy="1322070"/>
          </a:xfrm>
          <a:prstGeom prst="rect">
            <a:avLst/>
          </a:prstGeom>
          <a:noFill/>
        </p:spPr>
        <p:txBody>
          <a:bodyPr wrap="square" rtlCol="0">
            <a:spAutoFit/>
          </a:bodyPr>
          <a:p>
            <a:r>
              <a:rPr lang="en-US" altLang="en-US" sz="2000" dirty="0">
                <a:solidFill>
                  <a:schemeClr val="tx1"/>
                </a:solidFill>
                <a:latin typeface="Cambria" panose="02040503050406030204" charset="0"/>
                <a:cs typeface="Cambria" panose="02040503050406030204" charset="0"/>
              </a:rPr>
              <a:t>Guided By</a:t>
            </a:r>
            <a:endParaRPr lang="en-US" altLang="en-US" sz="2000" dirty="0">
              <a:solidFill>
                <a:schemeClr val="tx1"/>
              </a:solidFill>
              <a:latin typeface="Cambria" panose="02040503050406030204" charset="0"/>
              <a:cs typeface="Cambria" panose="02040503050406030204" charset="0"/>
            </a:endParaRPr>
          </a:p>
          <a:p>
            <a:r>
              <a:rPr lang="en-US" sz="2000" dirty="0">
                <a:solidFill>
                  <a:schemeClr val="tx1"/>
                </a:solidFill>
                <a:latin typeface="Cambria" panose="02040503050406030204" charset="0"/>
                <a:cs typeface="Cambria" panose="02040503050406030204" charset="0"/>
              </a:rPr>
              <a:t>Prof. Bharat Gupta</a:t>
            </a:r>
            <a:endParaRPr lang="en-US" sz="2000" dirty="0">
              <a:solidFill>
                <a:schemeClr val="tx1"/>
              </a:solidFill>
              <a:latin typeface="Cambria" panose="02040503050406030204" charset="0"/>
              <a:cs typeface="Cambria" panose="02040503050406030204" charset="0"/>
            </a:endParaRPr>
          </a:p>
          <a:p>
            <a:r>
              <a:rPr lang="en-US" sz="2000" dirty="0">
                <a:latin typeface="Cambria" panose="02040503050406030204" charset="0"/>
                <a:cs typeface="Cambria" panose="02040503050406030204" charset="0"/>
                <a:sym typeface="+mn-ea"/>
              </a:rPr>
              <a:t>Electronics &amp; Communication Engineering</a:t>
            </a:r>
            <a:endParaRPr lang="en-US" sz="2000" dirty="0">
              <a:solidFill>
                <a:schemeClr val="tx1"/>
              </a:solidFill>
              <a:latin typeface="Cambria" panose="02040503050406030204" charset="0"/>
              <a:cs typeface="Cambria" panose="02040503050406030204" charset="0"/>
            </a:endParaRPr>
          </a:p>
        </p:txBody>
      </p:sp>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911225" y="3623310"/>
            <a:ext cx="3503930" cy="1322070"/>
          </a:xfrm>
          <a:prstGeom prst="rect">
            <a:avLst/>
          </a:prstGeom>
          <a:noFill/>
        </p:spPr>
        <p:txBody>
          <a:bodyPr wrap="square" rtlCol="0">
            <a:spAutoFit/>
          </a:bodyPr>
          <a:p>
            <a:r>
              <a:rPr lang="en-US" sz="2000">
                <a:latin typeface="Cambria" panose="02040503050406030204" charset="0"/>
                <a:cs typeface="Cambria" panose="02040503050406030204" charset="0"/>
              </a:rPr>
              <a:t>Presented By</a:t>
            </a:r>
            <a:endParaRPr lang="en-US" sz="2000">
              <a:latin typeface="Cambria" panose="02040503050406030204" charset="0"/>
              <a:cs typeface="Cambria" panose="02040503050406030204" charset="0"/>
            </a:endParaRPr>
          </a:p>
          <a:p>
            <a:r>
              <a:rPr lang="en-US" sz="2000">
                <a:latin typeface="Cambria" panose="02040503050406030204" charset="0"/>
                <a:cs typeface="Cambria" panose="02040503050406030204" charset="0"/>
              </a:rPr>
              <a:t>Shubham Kumar</a:t>
            </a:r>
            <a:endParaRPr lang="en-US" sz="2000">
              <a:latin typeface="Cambria" panose="02040503050406030204" charset="0"/>
              <a:cs typeface="Cambria" panose="02040503050406030204" charset="0"/>
            </a:endParaRPr>
          </a:p>
          <a:p>
            <a:r>
              <a:rPr lang="en-US" sz="2000" dirty="0">
                <a:latin typeface="Cambria" panose="02040503050406030204" charset="0"/>
                <a:cs typeface="Cambria" panose="02040503050406030204" charset="0"/>
                <a:sym typeface="+mn-ea"/>
              </a:rPr>
              <a:t>Electronics &amp; Communication Engineering</a:t>
            </a:r>
            <a:endParaRPr lang="en-US" sz="2000">
              <a:latin typeface="Cambria" panose="02040503050406030204" charset="0"/>
              <a:cs typeface="Cambria" panose="02040503050406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650740" y="294640"/>
            <a:ext cx="316801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DEEC Algorithm</a:t>
            </a:r>
            <a:endParaRPr lang="en-US" altLang="en-US" sz="3200" b="1">
              <a:latin typeface="Cambria" panose="02040503050406030204" charset="0"/>
              <a:cs typeface="Cambria" panose="02040503050406030204" charset="0"/>
            </a:endParaRPr>
          </a:p>
        </p:txBody>
      </p:sp>
      <p:sp>
        <p:nvSpPr>
          <p:cNvPr id="3" name="Text Box 2"/>
          <p:cNvSpPr txBox="1"/>
          <p:nvPr/>
        </p:nvSpPr>
        <p:spPr>
          <a:xfrm>
            <a:off x="859155" y="1085215"/>
            <a:ext cx="10521950" cy="548386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Starts with a Baseline (p_opt):</a:t>
            </a: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r>
              <a:rPr lang="en-US" altLang="en-US" sz="2000">
                <a:latin typeface="Cambria" panose="02040503050406030204" charset="0"/>
                <a:cs typeface="Cambria" panose="02040503050406030204" charset="0"/>
              </a:rPr>
              <a:t>The protocol begins with a fixed percentage of nodes that should be CHs in any round (e.g. 5% of all nodes). This ensures network stability</a:t>
            </a:r>
            <a:r>
              <a:rPr lang="en-US" altLang="en-US" sz="1400">
                <a:latin typeface="Cambria" panose="02040503050406030204" charset="0"/>
                <a:cs typeface="Cambria" panose="02040503050406030204" charset="0"/>
              </a:rPr>
              <a:t>[6]</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Compares Individual Energy to the Average (E_i / E_avg):</a:t>
            </a: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This is the core of the protocol. It calculates a ratio by dividing a node's current energy (E_i) by the estimated average energy of the entire network (E_avg)[6].</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The core equations that guide DEECP:</a:t>
            </a: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1257300"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lvl="2" indent="0" algn="just">
              <a:buFont typeface="Arial" panose="020B0604020202020204" pitchFamily="34" charset="0"/>
              <a:buNone/>
            </a:pPr>
            <a:endParaRPr lang="en-US" altLang="en-US" sz="2000">
              <a:latin typeface="Cambria" panose="02040503050406030204" charset="0"/>
              <a:cs typeface="Cambria" panose="02040503050406030204" charset="0"/>
            </a:endParaRPr>
          </a:p>
        </p:txBody>
      </p:sp>
      <p:pic>
        <p:nvPicPr>
          <p:cNvPr id="6" name="Image 6"/>
          <p:cNvPicPr/>
          <p:nvPr/>
        </p:nvPicPr>
        <p:blipFill>
          <a:blip r:embed="rId1" cstate="print"/>
          <a:stretch>
            <a:fillRect/>
          </a:stretch>
        </p:blipFill>
        <p:spPr>
          <a:xfrm>
            <a:off x="1217930" y="4098290"/>
            <a:ext cx="4359910" cy="995045"/>
          </a:xfrm>
          <a:prstGeom prst="rect">
            <a:avLst/>
          </a:prstGeom>
        </p:spPr>
      </p:pic>
      <p:pic>
        <p:nvPicPr>
          <p:cNvPr id="5" name="Image 8"/>
          <p:cNvPicPr/>
          <p:nvPr/>
        </p:nvPicPr>
        <p:blipFill>
          <a:blip r:embed="rId2" cstate="print"/>
          <a:stretch>
            <a:fillRect/>
          </a:stretch>
        </p:blipFill>
        <p:spPr>
          <a:xfrm>
            <a:off x="1370965" y="5681980"/>
            <a:ext cx="2613660" cy="864235"/>
          </a:xfrm>
          <a:prstGeom prst="rect">
            <a:avLst/>
          </a:prstGeom>
        </p:spPr>
      </p:pic>
      <p:pic>
        <p:nvPicPr>
          <p:cNvPr id="12" name="Image 10"/>
          <p:cNvPicPr/>
          <p:nvPr/>
        </p:nvPicPr>
        <p:blipFill>
          <a:blip r:embed="rId3" cstate="print"/>
          <a:stretch>
            <a:fillRect/>
          </a:stretch>
        </p:blipFill>
        <p:spPr>
          <a:xfrm>
            <a:off x="7818755" y="4098290"/>
            <a:ext cx="2733675" cy="714375"/>
          </a:xfrm>
          <a:prstGeom prst="rect">
            <a:avLst/>
          </a:prstGeom>
        </p:spPr>
      </p:pic>
      <p:pic>
        <p:nvPicPr>
          <p:cNvPr id="17" name="Image 5"/>
          <p:cNvPicPr/>
          <p:nvPr/>
        </p:nvPicPr>
        <p:blipFill>
          <a:blip r:embed="rId4" cstate="print"/>
          <a:stretch>
            <a:fillRect/>
          </a:stretch>
        </p:blipFill>
        <p:spPr>
          <a:xfrm>
            <a:off x="5790565" y="4457700"/>
            <a:ext cx="333375" cy="274320"/>
          </a:xfrm>
          <a:prstGeom prst="rect">
            <a:avLst/>
          </a:prstGeom>
        </p:spPr>
      </p:pic>
      <p:pic>
        <p:nvPicPr>
          <p:cNvPr id="18" name="Image 7"/>
          <p:cNvPicPr/>
          <p:nvPr/>
        </p:nvPicPr>
        <p:blipFill>
          <a:blip r:embed="rId5" cstate="print"/>
          <a:stretch>
            <a:fillRect/>
          </a:stretch>
        </p:blipFill>
        <p:spPr>
          <a:xfrm>
            <a:off x="5935980" y="5967730"/>
            <a:ext cx="319405" cy="311150"/>
          </a:xfrm>
          <a:prstGeom prst="rect">
            <a:avLst/>
          </a:prstGeom>
        </p:spPr>
      </p:pic>
      <p:pic>
        <p:nvPicPr>
          <p:cNvPr id="19" name="Image 9"/>
          <p:cNvPicPr/>
          <p:nvPr/>
        </p:nvPicPr>
        <p:blipFill>
          <a:blip r:embed="rId6" cstate="print"/>
          <a:stretch>
            <a:fillRect/>
          </a:stretch>
        </p:blipFill>
        <p:spPr>
          <a:xfrm>
            <a:off x="11120755" y="4291965"/>
            <a:ext cx="319405" cy="3263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554605" y="323215"/>
            <a:ext cx="70681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Overview of Reinforcement Learning</a:t>
            </a:r>
            <a:endParaRPr lang="en-US" altLang="en-US" sz="3200" b="1">
              <a:latin typeface="Cambria" panose="02040503050406030204" charset="0"/>
              <a:cs typeface="Cambria" panose="02040503050406030204" charset="0"/>
            </a:endParaRPr>
          </a:p>
        </p:txBody>
      </p:sp>
      <p:sp>
        <p:nvSpPr>
          <p:cNvPr id="4" name="Text Box 3"/>
          <p:cNvSpPr txBox="1"/>
          <p:nvPr/>
        </p:nvSpPr>
        <p:spPr>
          <a:xfrm>
            <a:off x="1037590" y="1219200"/>
            <a:ext cx="10205720" cy="4983480"/>
          </a:xfrm>
          <a:prstGeom prst="rect">
            <a:avLst/>
          </a:prstGeom>
          <a:noFill/>
        </p:spPr>
        <p:txBody>
          <a:bodyPr wrap="square" rtlCol="0">
            <a:noAutofit/>
          </a:bodyPr>
          <a:p>
            <a:pPr marL="342900" indent="-342900">
              <a:buFont typeface="Wingdings" panose="05000000000000000000" charset="0"/>
              <a:buChar char="v"/>
            </a:pPr>
            <a:r>
              <a:rPr lang="en-US" altLang="en-US" sz="2000" b="1">
                <a:latin typeface="Cambria" panose="02040503050406030204" charset="0"/>
                <a:cs typeface="Cambria" panose="02040503050406030204" charset="0"/>
              </a:rPr>
              <a:t>Definition: </a:t>
            </a:r>
            <a:r>
              <a:rPr lang="en-US" altLang="en-US" sz="2000">
                <a:latin typeface="Cambria" panose="02040503050406030204" charset="0"/>
                <a:cs typeface="Cambria" panose="02040503050406030204" charset="0"/>
              </a:rPr>
              <a:t>Reinforcement Learning (RL) is a learning paradigm where an agent learns to make decisions by interacting with an environment to maximize cumulative reward</a:t>
            </a:r>
            <a:r>
              <a:rPr lang="en-US" altLang="en-US" sz="1400">
                <a:latin typeface="Cambria" panose="02040503050406030204" charset="0"/>
                <a:cs typeface="Cambria" panose="02040503050406030204" charset="0"/>
              </a:rPr>
              <a:t>[13]</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endParaRPr lang="en-US" altLang="en-US" sz="2000">
              <a:latin typeface="Cambria" panose="02040503050406030204" charset="0"/>
              <a:cs typeface="Cambria" panose="02040503050406030204" charset="0"/>
            </a:endParaRPr>
          </a:p>
          <a:p>
            <a:pPr marL="342900" indent="-342900">
              <a:buFont typeface="Wingdings" panose="05000000000000000000" charset="0"/>
              <a:buChar char="v"/>
            </a:pPr>
            <a:r>
              <a:rPr lang="en-US" altLang="en-US" sz="2000" b="1">
                <a:latin typeface="Cambria" panose="02040503050406030204" charset="0"/>
                <a:cs typeface="Cambria" panose="02040503050406030204" charset="0"/>
              </a:rPr>
              <a:t>Agent Environment Interaction:</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Agent: Makes decisions by taking actions</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Environment: Responds with new states and rewards/penalty</a:t>
            </a:r>
            <a:endParaRPr lang="en-US" altLang="en-US" sz="2000">
              <a:latin typeface="Cambria" panose="02040503050406030204" charset="0"/>
              <a:cs typeface="Cambria" panose="02040503050406030204" charset="0"/>
            </a:endParaRPr>
          </a:p>
          <a:p>
            <a:pPr marL="1257300" lvl="2" indent="-342900">
              <a:buFont typeface="Arial" panose="020B0604020202020204" pitchFamily="34" charset="0"/>
              <a:buChar char="•"/>
            </a:pPr>
            <a:r>
              <a:rPr lang="en-US" altLang="en-US" sz="2000">
                <a:latin typeface="Cambria" panose="02040503050406030204" charset="0"/>
                <a:cs typeface="Cambria" panose="02040503050406030204" charset="0"/>
              </a:rPr>
              <a:t>Goal: Find an optimal policy       that maximizes expected return</a:t>
            </a:r>
            <a:endParaRPr lang="en-US" altLang="en-US" sz="2000">
              <a:latin typeface="Cambria" panose="02040503050406030204" charset="0"/>
              <a:cs typeface="Cambria" panose="02040503050406030204" charset="0"/>
            </a:endParaRPr>
          </a:p>
          <a:p>
            <a:endParaRPr lang="en-US" altLang="en-US" sz="2000">
              <a:latin typeface="Cambria" panose="02040503050406030204" charset="0"/>
              <a:cs typeface="Cambria" panose="02040503050406030204" charset="0"/>
            </a:endParaRPr>
          </a:p>
          <a:p>
            <a:pPr marL="342900" indent="-342900">
              <a:buFont typeface="Wingdings" panose="05000000000000000000" charset="0"/>
              <a:buChar char="v"/>
            </a:pPr>
            <a:r>
              <a:rPr lang="en-US" altLang="en-US" sz="2000" b="1">
                <a:latin typeface="Cambria" panose="02040503050406030204" charset="0"/>
                <a:cs typeface="Cambria" panose="02040503050406030204" charset="0"/>
              </a:rPr>
              <a:t>Trial-and-Error Learning: </a:t>
            </a:r>
            <a:r>
              <a:rPr lang="en-US" altLang="en-US" sz="2000">
                <a:latin typeface="Cambria" panose="02040503050406030204" charset="0"/>
                <a:cs typeface="Cambria" panose="02040503050406030204" charset="0"/>
              </a:rPr>
              <a:t>Agent explores actions, observes outcomes and updates its strategy iteratively.</a:t>
            </a:r>
            <a:endParaRPr lang="en-US" altLang="en-US" sz="2000">
              <a:latin typeface="Cambria" panose="02040503050406030204" charset="0"/>
              <a:cs typeface="Cambria" panose="02040503050406030204" charset="0"/>
            </a:endParaRPr>
          </a:p>
        </p:txBody>
      </p:sp>
      <p:pic>
        <p:nvPicPr>
          <p:cNvPr id="5" name="2384804F-3998-4D57-9195-F3826E402611-1"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73700" y="3134995"/>
            <a:ext cx="304165" cy="227965"/>
          </a:xfrm>
          <a:prstGeom prst="rect">
            <a:avLst/>
          </a:prstGeom>
        </p:spPr>
      </p:pic>
      <p:pic>
        <p:nvPicPr>
          <p:cNvPr id="37" name="Picture 37" descr="flowchart-1"/>
          <p:cNvPicPr>
            <a:picLocks noChangeAspect="1"/>
          </p:cNvPicPr>
          <p:nvPr/>
        </p:nvPicPr>
        <p:blipFill>
          <a:blip r:embed="rId3"/>
          <a:stretch>
            <a:fillRect/>
          </a:stretch>
        </p:blipFill>
        <p:spPr>
          <a:xfrm>
            <a:off x="2376170" y="4725035"/>
            <a:ext cx="7632065" cy="1606550"/>
          </a:xfrm>
          <a:prstGeom prst="rect">
            <a:avLst/>
          </a:prstGeom>
        </p:spPr>
      </p:pic>
      <p:sp>
        <p:nvSpPr>
          <p:cNvPr id="3" name="Text Box 2"/>
          <p:cNvSpPr txBox="1"/>
          <p:nvPr/>
        </p:nvSpPr>
        <p:spPr>
          <a:xfrm>
            <a:off x="4792980" y="6396355"/>
            <a:ext cx="2592705" cy="29210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 Agent learning behavior</a:t>
            </a:r>
            <a:endParaRPr lang="en-US" altLang="en-US" sz="1400" i="1">
              <a:latin typeface="Cambria" panose="02040503050406030204" charset="0"/>
              <a:cs typeface="Cambria" panose="02040503050406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534285" y="342265"/>
            <a:ext cx="760603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Value Functions and Bellman Equations</a:t>
            </a:r>
            <a:endParaRPr lang="en-US" altLang="en-US" sz="3200" b="1">
              <a:latin typeface="Cambria" panose="02040503050406030204" charset="0"/>
              <a:cs typeface="Cambria" panose="02040503050406030204" charset="0"/>
            </a:endParaRPr>
          </a:p>
        </p:txBody>
      </p:sp>
      <p:sp>
        <p:nvSpPr>
          <p:cNvPr id="4" name="Text Box 3"/>
          <p:cNvSpPr txBox="1"/>
          <p:nvPr/>
        </p:nvSpPr>
        <p:spPr>
          <a:xfrm>
            <a:off x="1132205" y="1161415"/>
            <a:ext cx="10079990" cy="5276850"/>
          </a:xfrm>
          <a:prstGeom prst="rect">
            <a:avLst/>
          </a:prstGeom>
          <a:noFill/>
        </p:spPr>
        <p:txBody>
          <a:bodyPr wrap="square" rtlCol="0">
            <a:noAutofit/>
          </a:bodyPr>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sym typeface="+mn-ea"/>
              </a:rPr>
              <a:t>State Value Function</a:t>
            </a:r>
            <a:r>
              <a:rPr lang="en-US" altLang="en-US" sz="2000">
                <a:latin typeface="Cambria" panose="02040503050406030204" charset="0"/>
                <a:cs typeface="Cambria" panose="02040503050406030204" charset="0"/>
                <a:sym typeface="+mn-ea"/>
              </a:rPr>
              <a:t>              : It maps expected return under policy </a:t>
            </a:r>
            <a:r>
              <a:rPr lang="zh-CN" altLang="en-US" sz="2000">
                <a:latin typeface="Cambria" panose="02040503050406030204" charset="0"/>
                <a:cs typeface="Cambria" panose="02040503050406030204" charset="0"/>
                <a:sym typeface="+mn-ea"/>
              </a:rPr>
              <a:t>𝜋</a:t>
            </a:r>
            <a:r>
              <a:rPr lang="en-US" altLang="zh-CN" sz="2000">
                <a:latin typeface="Cambria" panose="02040503050406030204" charset="0"/>
                <a:cs typeface="Cambria" panose="02040503050406030204" charset="0"/>
                <a:sym typeface="+mn-ea"/>
              </a:rPr>
              <a:t>,  using </a:t>
            </a:r>
            <a:r>
              <a:rPr lang="en-US" altLang="en-US" sz="2000">
                <a:latin typeface="Cambria" panose="02040503050406030204" charset="0"/>
                <a:cs typeface="Cambria" panose="02040503050406030204" charset="0"/>
                <a:sym typeface="+mn-ea"/>
              </a:rPr>
              <a:t>MDP transition probabilities and reward function</a:t>
            </a:r>
            <a:r>
              <a:rPr lang="en-US" altLang="en-US" sz="1400">
                <a:latin typeface="Cambria" panose="02040503050406030204" charset="0"/>
                <a:cs typeface="Cambria" panose="02040503050406030204" charset="0"/>
                <a:sym typeface="+mn-ea"/>
              </a:rPr>
              <a:t>[14].</a:t>
            </a:r>
            <a:endParaRPr lang="en-US" altLang="en-US" sz="2000">
              <a:latin typeface="Cambria" panose="02040503050406030204" charset="0"/>
              <a:cs typeface="Cambria" panose="02040503050406030204" charset="0"/>
              <a:sym typeface="+mn-ea"/>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Action-Value Function</a:t>
            </a:r>
            <a:r>
              <a:rPr lang="en-US" altLang="en-US" sz="2000">
                <a:latin typeface="Cambria" panose="02040503050406030204" charset="0"/>
                <a:cs typeface="Cambria" panose="02040503050406030204" charset="0"/>
              </a:rPr>
              <a:t>                  : </a:t>
            </a:r>
            <a:r>
              <a:rPr lang="en-US" altLang="en-US" sz="2000">
                <a:latin typeface="Cambria" panose="02040503050406030204" charset="0"/>
                <a:cs typeface="Cambria" panose="02040503050406030204" charset="0"/>
                <a:sym typeface="+mn-ea"/>
              </a:rPr>
              <a:t>It maps </a:t>
            </a:r>
            <a:r>
              <a:rPr lang="en-US" altLang="en-US" sz="2000">
                <a:latin typeface="Cambria" panose="02040503050406030204" charset="0"/>
                <a:cs typeface="Cambria" panose="02040503050406030204" charset="0"/>
              </a:rPr>
              <a:t>state-action pairs to expected return based on MDP dynamics. It allows RL to determine which action in a given state is best</a:t>
            </a:r>
            <a:r>
              <a:rPr lang="en-US" altLang="en-US" sz="1400">
                <a:latin typeface="Cambria" panose="02040503050406030204" charset="0"/>
                <a:cs typeface="Cambria" panose="02040503050406030204" charset="0"/>
              </a:rPr>
              <a:t>[14].</a:t>
            </a: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Bellman Equations</a:t>
            </a:r>
            <a:r>
              <a:rPr lang="en-US" altLang="en-US" sz="2000">
                <a:latin typeface="Cambria" panose="02040503050406030204" charset="0"/>
                <a:cs typeface="Cambria" panose="02040503050406030204" charset="0"/>
              </a:rPr>
              <a:t>: Encode recursive relationship between the current value of a state and values of successor states using MDP’s transition and reward functions</a:t>
            </a:r>
            <a:r>
              <a:rPr lang="en-US" altLang="en-US" sz="1400">
                <a:latin typeface="Cambria" panose="02040503050406030204" charset="0"/>
                <a:cs typeface="Cambria" panose="02040503050406030204" charset="0"/>
              </a:rPr>
              <a:t>[13],[14]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lvl="2" indent="-342900" algn="just">
              <a:buFont typeface="Wingdings" panose="05000000000000000000" charset="0"/>
              <a:buChar char="v"/>
            </a:pPr>
            <a:r>
              <a:rPr lang="en-US" altLang="en-US" sz="2000" b="1">
                <a:latin typeface="Cambria" panose="02040503050406030204" charset="0"/>
                <a:cs typeface="Cambria" panose="02040503050406030204" charset="0"/>
              </a:rPr>
              <a:t>Use Case: </a:t>
            </a:r>
            <a:r>
              <a:rPr lang="en-US" altLang="en-US" sz="2000">
                <a:latin typeface="Cambria" panose="02040503050406030204" charset="0"/>
                <a:cs typeface="Cambria" panose="02040503050406030204" charset="0"/>
              </a:rPr>
              <a:t>Using these equations, we iteratively compute the optimal state value or optimal policy, as the Bellman equation is bound to converge.</a:t>
            </a:r>
            <a:endParaRPr lang="en-US" altLang="en-US" sz="2000">
              <a:latin typeface="Cambria" panose="02040503050406030204" charset="0"/>
              <a:cs typeface="Cambria" panose="02040503050406030204" charset="0"/>
            </a:endParaRPr>
          </a:p>
          <a:p>
            <a:pPr marL="914400" lvl="4" indent="0" algn="just">
              <a:buFont typeface="Wingdings" panose="05000000000000000000" charset="0"/>
              <a:buNone/>
            </a:pPr>
            <a:endParaRPr lang="en-US" altLang="en-US" sz="2000">
              <a:latin typeface="Cambria" panose="02040503050406030204" charset="0"/>
              <a:cs typeface="Cambria" panose="02040503050406030204" charset="0"/>
            </a:endParaRPr>
          </a:p>
        </p:txBody>
      </p:sp>
      <p:pic>
        <p:nvPicPr>
          <p:cNvPr id="5" name="2384804F-3998-4D57-9195-F3826E402611-2" descr="C:/Users/SHUBHAM/AppData/Local/Temp/wpp.abjwQT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92905" y="1266825"/>
            <a:ext cx="748393" cy="226786"/>
          </a:xfrm>
          <a:prstGeom prst="rect">
            <a:avLst/>
          </a:prstGeom>
        </p:spPr>
      </p:pic>
      <p:pic>
        <p:nvPicPr>
          <p:cNvPr id="10" name="2384804F-3998-4D57-9195-F3826E402611-3"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6080" y="2170430"/>
            <a:ext cx="952500" cy="222746"/>
          </a:xfrm>
          <a:prstGeom prst="rect">
            <a:avLst/>
          </a:prstGeom>
        </p:spPr>
      </p:pic>
      <p:pic>
        <p:nvPicPr>
          <p:cNvPr id="18" name="2384804F-3998-4D57-9195-F3826E402611-4"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8910" y="3844925"/>
            <a:ext cx="6769735" cy="12369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368040" y="351155"/>
            <a:ext cx="528129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Model Free RL Q-Learning </a:t>
            </a:r>
            <a:endParaRPr lang="en-US" altLang="en-US" sz="3200" b="1">
              <a:latin typeface="Cambria" panose="02040503050406030204" charset="0"/>
              <a:cs typeface="Cambria" panose="02040503050406030204" charset="0"/>
            </a:endParaRPr>
          </a:p>
        </p:txBody>
      </p:sp>
      <p:sp>
        <p:nvSpPr>
          <p:cNvPr id="4" name="Text Box 3"/>
          <p:cNvSpPr txBox="1"/>
          <p:nvPr/>
        </p:nvSpPr>
        <p:spPr>
          <a:xfrm>
            <a:off x="1257300" y="1204595"/>
            <a:ext cx="9911080" cy="532257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sym typeface="+mn-ea"/>
              </a:rPr>
              <a:t>Overview</a:t>
            </a:r>
            <a:r>
              <a:rPr lang="en-US" altLang="en-US" sz="2000">
                <a:latin typeface="Cambria" panose="02040503050406030204" charset="0"/>
                <a:cs typeface="Cambria" panose="02040503050406030204" charset="0"/>
                <a:sym typeface="+mn-ea"/>
              </a:rPr>
              <a:t>: Q-Learning enables the agent to learn the optimal action-value function  that is </a:t>
            </a:r>
            <a:r>
              <a:rPr lang="zh-CN" altLang="en-US" sz="2000">
                <a:latin typeface="Cambria" panose="02040503050406030204" charset="0"/>
                <a:cs typeface="Cambria" panose="02040503050406030204" charset="0"/>
                <a:sym typeface="+mn-ea"/>
              </a:rPr>
              <a:t>𝑄</a:t>
            </a:r>
            <a:r>
              <a:rPr lang="en-US" altLang="en-US" sz="2000" baseline="30000">
                <a:latin typeface="Cambria" panose="02040503050406030204" charset="0"/>
                <a:cs typeface="Cambria" panose="02040503050406030204" charset="0"/>
                <a:sym typeface="+mn-ea"/>
              </a:rPr>
              <a:t>∗</a:t>
            </a:r>
            <a:r>
              <a:rPr lang="en-US" altLang="en-US" sz="2000">
                <a:latin typeface="Cambria" panose="02040503050406030204" charset="0"/>
                <a:cs typeface="Cambria" panose="02040503050406030204" charset="0"/>
                <a:sym typeface="+mn-ea"/>
              </a:rPr>
              <a:t>(s,a) </a:t>
            </a:r>
            <a:r>
              <a:rPr lang="en-US" altLang="en-US" sz="2000">
                <a:latin typeface="Cambria" panose="02040503050406030204" charset="0"/>
                <a:cs typeface="Cambria" panose="02040503050406030204" charset="0"/>
              </a:rPr>
              <a:t>through trial-and-error by maintaining a Q-table for all state action pairs.</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Q-Learning Update Formula</a:t>
            </a:r>
            <a:r>
              <a:rPr lang="en-US" altLang="en-US" sz="2000">
                <a:latin typeface="Cambria" panose="02040503050406030204" charset="0"/>
                <a:cs typeface="Cambria" panose="02040503050406030204" charset="0"/>
              </a:rPr>
              <a:t>: This iterative formula solves the Bellman optimality equation for action values, allowing direct convergence to the optimal policy</a:t>
            </a:r>
            <a:r>
              <a:rPr lang="en-US" altLang="en-US" sz="1400">
                <a:latin typeface="Cambria" panose="02040503050406030204" charset="0"/>
                <a:cs typeface="Cambria" panose="02040503050406030204" charset="0"/>
              </a:rPr>
              <a:t>[14]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Q-Table:</a:t>
            </a:r>
            <a:r>
              <a:rPr lang="en-US" altLang="en-US" sz="2000">
                <a:latin typeface="Cambria" panose="02040503050406030204" charset="0"/>
                <a:cs typeface="Cambria" panose="02040503050406030204" charset="0"/>
              </a:rPr>
              <a:t> Stores Q(s,a) for all state-action pairs, where rows represent states and columns represent actions, holding expected rewards to guide the agent toward optimal actions</a:t>
            </a:r>
            <a:r>
              <a:rPr lang="en-US" altLang="en-US" sz="1400">
                <a:latin typeface="Cambria" panose="02040503050406030204" charset="0"/>
                <a:cs typeface="Cambria" panose="02040503050406030204" charset="0"/>
              </a:rPr>
              <a:t>[14]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p:txBody>
      </p:sp>
      <p:pic>
        <p:nvPicPr>
          <p:cNvPr id="5" name="2384804F-3998-4D57-9195-F3826E402611-5"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58390" y="3143885"/>
            <a:ext cx="7404735" cy="628650"/>
          </a:xfrm>
          <a:prstGeom prst="rect">
            <a:avLst/>
          </a:prstGeom>
        </p:spPr>
      </p:pic>
      <p:pic>
        <p:nvPicPr>
          <p:cNvPr id="10" name="2384804F-3998-4D57-9195-F3826E402611-6" descr="C:/Users/SHUBHAM/AppData/Local/Temp/wpp.rfjdcm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4720" y="4120515"/>
            <a:ext cx="7000240" cy="11163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37280" y="294640"/>
            <a:ext cx="4905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E-DEECP Block Diagram</a:t>
            </a:r>
            <a:endParaRPr lang="en-US" altLang="en-US" sz="3200" b="1">
              <a:latin typeface="Cambria" panose="02040503050406030204" charset="0"/>
              <a:cs typeface="Cambria" panose="02040503050406030204" charset="0"/>
            </a:endParaRPr>
          </a:p>
        </p:txBody>
      </p:sp>
      <p:sp>
        <p:nvSpPr>
          <p:cNvPr id="4" name="Text Box 3"/>
          <p:cNvSpPr txBox="1"/>
          <p:nvPr/>
        </p:nvSpPr>
        <p:spPr>
          <a:xfrm>
            <a:off x="4171315" y="6345555"/>
            <a:ext cx="3836670" cy="31305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3: Block digram of deecp and e-deecp method</a:t>
            </a:r>
            <a:endParaRPr lang="en-US" altLang="en-US" sz="1400" i="1">
              <a:latin typeface="Cambria" panose="02040503050406030204" charset="0"/>
              <a:cs typeface="Cambria" panose="02040503050406030204" charset="0"/>
            </a:endParaRPr>
          </a:p>
        </p:txBody>
      </p:sp>
      <p:pic>
        <p:nvPicPr>
          <p:cNvPr id="5" name="Picture 4" descr="deecp_base (1)"/>
          <p:cNvPicPr>
            <a:picLocks noChangeAspect="1"/>
          </p:cNvPicPr>
          <p:nvPr/>
        </p:nvPicPr>
        <p:blipFill>
          <a:blip r:embed="rId1"/>
          <a:stretch>
            <a:fillRect/>
          </a:stretch>
        </p:blipFill>
        <p:spPr>
          <a:xfrm>
            <a:off x="774065" y="1367790"/>
            <a:ext cx="10644505" cy="41294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01820" y="294640"/>
            <a:ext cx="345376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The Methodology</a:t>
            </a:r>
            <a:endParaRPr lang="en-US" altLang="en-US" sz="3200" b="1">
              <a:latin typeface="Cambria" panose="02040503050406030204" charset="0"/>
              <a:cs typeface="Cambria" panose="02040503050406030204" charset="0"/>
            </a:endParaRPr>
          </a:p>
        </p:txBody>
      </p:sp>
      <p:sp>
        <p:nvSpPr>
          <p:cNvPr id="5" name="Text Box 4"/>
          <p:cNvSpPr txBox="1"/>
          <p:nvPr/>
        </p:nvSpPr>
        <p:spPr>
          <a:xfrm>
            <a:off x="4525010" y="6282690"/>
            <a:ext cx="3330575" cy="24828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4: Block digram of QL-DEECP method</a:t>
            </a:r>
            <a:endParaRPr lang="en-US" altLang="en-US" sz="1400" i="1">
              <a:latin typeface="Cambria" panose="02040503050406030204" charset="0"/>
              <a:cs typeface="Cambria" panose="02040503050406030204" charset="0"/>
            </a:endParaRPr>
          </a:p>
        </p:txBody>
      </p:sp>
      <p:pic>
        <p:nvPicPr>
          <p:cNvPr id="3" name="Picture 2" descr="ql_deecp"/>
          <p:cNvPicPr>
            <a:picLocks noChangeAspect="1"/>
          </p:cNvPicPr>
          <p:nvPr/>
        </p:nvPicPr>
        <p:blipFill>
          <a:blip r:embed="rId1"/>
          <a:stretch>
            <a:fillRect/>
          </a:stretch>
        </p:blipFill>
        <p:spPr>
          <a:xfrm>
            <a:off x="125730" y="1439545"/>
            <a:ext cx="11939905" cy="41586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401820" y="294640"/>
            <a:ext cx="345376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The Methodology</a:t>
            </a:r>
            <a:endParaRPr lang="en-US" altLang="en-US" sz="3200" b="1">
              <a:latin typeface="Cambria" panose="02040503050406030204" charset="0"/>
              <a:cs typeface="Cambria" panose="02040503050406030204" charset="0"/>
            </a:endParaRPr>
          </a:p>
        </p:txBody>
      </p:sp>
      <p:sp>
        <p:nvSpPr>
          <p:cNvPr id="4" name="Text Box 3"/>
          <p:cNvSpPr txBox="1"/>
          <p:nvPr/>
        </p:nvSpPr>
        <p:spPr>
          <a:xfrm>
            <a:off x="1217930" y="1199515"/>
            <a:ext cx="9724390" cy="5019040"/>
          </a:xfrm>
          <a:prstGeom prst="rect">
            <a:avLst/>
          </a:prstGeom>
        </p:spPr>
        <p:txBody>
          <a:bodyPr wrap="square">
            <a:noAutofit/>
          </a:bodyPr>
          <a:p>
            <a:pPr marL="342900" indent="-342900">
              <a:buFont typeface="Wingdings" panose="05000000000000000000" charset="0"/>
              <a:buChar char="v"/>
            </a:pPr>
            <a:r>
              <a:rPr sz="2000" b="1">
                <a:latin typeface="Cambria" panose="02040503050406030204" charset="0"/>
                <a:cs typeface="Cambria" panose="02040503050406030204" charset="0"/>
              </a:rPr>
              <a:t>Agent reads node state:</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R</a:t>
            </a:r>
            <a:r>
              <a:rPr sz="2000">
                <a:latin typeface="Cambria" panose="02040503050406030204" charset="0"/>
                <a:cs typeface="Cambria" panose="02040503050406030204" charset="0"/>
              </a:rPr>
              <a:t>emaining energy, </a:t>
            </a:r>
            <a:r>
              <a:rPr lang="en-US" sz="2000">
                <a:latin typeface="Cambria" panose="02040503050406030204" charset="0"/>
                <a:cs typeface="Cambria" panose="02040503050406030204" charset="0"/>
              </a:rPr>
              <a:t>D</a:t>
            </a:r>
            <a:r>
              <a:rPr sz="2000">
                <a:latin typeface="Cambria" panose="02040503050406030204" charset="0"/>
                <a:cs typeface="Cambria" panose="02040503050406030204" charset="0"/>
              </a:rPr>
              <a:t>istance to BS</a:t>
            </a:r>
            <a:r>
              <a:rPr lang="en-US" sz="2000">
                <a:latin typeface="Cambria" panose="02040503050406030204" charset="0"/>
                <a:cs typeface="Cambria" panose="02040503050406030204" charset="0"/>
              </a:rPr>
              <a:t> and</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R</a:t>
            </a:r>
            <a:r>
              <a:rPr sz="2000">
                <a:latin typeface="Cambria" panose="02040503050406030204" charset="0"/>
                <a:cs typeface="Cambria" panose="02040503050406030204" charset="0"/>
              </a:rPr>
              <a:t>ound number.</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Selects action using epsilon-greedy:</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E</a:t>
            </a:r>
            <a:r>
              <a:rPr sz="2000">
                <a:latin typeface="Cambria" panose="02040503050406030204" charset="0"/>
                <a:cs typeface="Cambria" panose="02040503050406030204" charset="0"/>
              </a:rPr>
              <a:t>xplore new CHs or exploit best</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known CH.</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Chooses Cluster Head:</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H</a:t>
            </a:r>
            <a:r>
              <a:rPr sz="2000">
                <a:latin typeface="Cambria" panose="02040503050406030204" charset="0"/>
                <a:cs typeface="Cambria" panose="02040503050406030204" charset="0"/>
              </a:rPr>
              <a:t>ighest</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valued node becomes CH; others join as CMs.</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Communication occurs:</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N</a:t>
            </a:r>
            <a:r>
              <a:rPr sz="2000">
                <a:latin typeface="Cambria" panose="02040503050406030204" charset="0"/>
                <a:cs typeface="Cambria" panose="02040503050406030204" charset="0"/>
              </a:rPr>
              <a:t>odes send data to CH</a:t>
            </a:r>
            <a:r>
              <a:rPr lang="en-US" sz="2000">
                <a:latin typeface="Cambria" panose="02040503050406030204" charset="0"/>
                <a:cs typeface="Cambria" panose="02040503050406030204" charset="0"/>
              </a:rPr>
              <a:t>,</a:t>
            </a:r>
            <a:r>
              <a:rPr sz="2000">
                <a:latin typeface="Cambria" panose="02040503050406030204" charset="0"/>
                <a:cs typeface="Cambria" panose="02040503050406030204" charset="0"/>
              </a:rPr>
              <a:t> CH aggregates and sends to BS</a:t>
            </a:r>
            <a:r>
              <a:rPr lang="en-US" sz="2000">
                <a:latin typeface="Cambria" panose="02040503050406030204" charset="0"/>
                <a:cs typeface="Cambria" panose="02040503050406030204" charset="0"/>
              </a:rPr>
              <a:t>.</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Reward is computed:</a:t>
            </a:r>
            <a:r>
              <a:rPr lang="en-US" sz="2000" b="1">
                <a:latin typeface="Cambria" panose="02040503050406030204" charset="0"/>
                <a:cs typeface="Cambria" panose="02040503050406030204" charset="0"/>
              </a:rPr>
              <a:t> </a:t>
            </a:r>
            <a:r>
              <a:rPr lang="en-US" sz="2000">
                <a:latin typeface="Cambria" panose="02040503050406030204" charset="0"/>
                <a:cs typeface="Cambria" panose="02040503050406030204" charset="0"/>
              </a:rPr>
              <a:t>B</a:t>
            </a:r>
            <a:r>
              <a:rPr sz="2000">
                <a:latin typeface="Cambria" panose="02040503050406030204" charset="0"/>
                <a:cs typeface="Cambria" panose="02040503050406030204" charset="0"/>
              </a:rPr>
              <a:t>ased on energy consumption, alive nodes, and balanced CH selection.</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Q-table updated: </a:t>
            </a:r>
            <a:r>
              <a:rPr lang="en-US" sz="2000">
                <a:latin typeface="Cambria" panose="02040503050406030204" charset="0"/>
                <a:cs typeface="Cambria" panose="02040503050406030204" charset="0"/>
              </a:rPr>
              <a:t>A</a:t>
            </a:r>
            <a:r>
              <a:rPr sz="2000">
                <a:latin typeface="Cambria" panose="02040503050406030204" charset="0"/>
                <a:cs typeface="Cambria" panose="02040503050406030204" charset="0"/>
              </a:rPr>
              <a:t>gent learns which node is best suited as CH in future rounds.</a:t>
            </a:r>
            <a:endParaRPr sz="2000">
              <a:latin typeface="Cambria" panose="02040503050406030204" charset="0"/>
              <a:cs typeface="Cambria" panose="02040503050406030204" charset="0"/>
            </a:endParaRPr>
          </a:p>
          <a:p>
            <a:endParaRPr sz="2000">
              <a:latin typeface="Cambria" panose="02040503050406030204" charset="0"/>
              <a:cs typeface="Cambria" panose="02040503050406030204" charset="0"/>
            </a:endParaRPr>
          </a:p>
          <a:p>
            <a:pPr marL="342900" indent="-342900">
              <a:buFont typeface="Wingdings" panose="05000000000000000000" charset="0"/>
              <a:buChar char="v"/>
            </a:pPr>
            <a:r>
              <a:rPr sz="2000" b="1">
                <a:latin typeface="Cambria" panose="02040503050406030204" charset="0"/>
                <a:cs typeface="Cambria" panose="02040503050406030204" charset="0"/>
              </a:rPr>
              <a:t>Check terminal state:</a:t>
            </a:r>
            <a:r>
              <a:rPr sz="2000">
                <a:latin typeface="Cambria" panose="02040503050406030204" charset="0"/>
                <a:cs typeface="Cambria" panose="02040503050406030204" charset="0"/>
              </a:rPr>
              <a:t> </a:t>
            </a:r>
            <a:r>
              <a:rPr lang="en-US" sz="2000">
                <a:latin typeface="Cambria" panose="02040503050406030204" charset="0"/>
                <a:cs typeface="Cambria" panose="02040503050406030204" charset="0"/>
              </a:rPr>
              <a:t>I</a:t>
            </a:r>
            <a:r>
              <a:rPr sz="2000">
                <a:latin typeface="Cambria" panose="02040503050406030204" charset="0"/>
                <a:cs typeface="Cambria" panose="02040503050406030204" charset="0"/>
              </a:rPr>
              <a:t>f nodes die</a:t>
            </a:r>
            <a:r>
              <a:rPr lang="en-US" sz="2000">
                <a:latin typeface="Cambria" panose="02040503050406030204" charset="0"/>
                <a:cs typeface="Cambria" panose="02040503050406030204" charset="0"/>
              </a:rPr>
              <a:t> </a:t>
            </a:r>
            <a:r>
              <a:rPr sz="2000">
                <a:latin typeface="Cambria" panose="02040503050406030204" charset="0"/>
                <a:cs typeface="Cambria" panose="02040503050406030204" charset="0"/>
              </a:rPr>
              <a:t>stop</a:t>
            </a:r>
            <a:r>
              <a:rPr lang="en-US" sz="2000">
                <a:latin typeface="Cambria" panose="02040503050406030204" charset="0"/>
                <a:cs typeface="Cambria" panose="02040503050406030204" charset="0"/>
              </a:rPr>
              <a:t>,</a:t>
            </a:r>
            <a:r>
              <a:rPr sz="2000">
                <a:latin typeface="Cambria" panose="02040503050406030204" charset="0"/>
                <a:cs typeface="Cambria" panose="02040503050406030204" charset="0"/>
              </a:rPr>
              <a:t> else continue to next round.</a:t>
            </a:r>
            <a:endParaRPr sz="2000">
              <a:latin typeface="Cambria" panose="02040503050406030204" charset="0"/>
              <a:cs typeface="Cambria" panose="02040503050406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44900" y="206375"/>
            <a:ext cx="481520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Environment</a:t>
            </a:r>
            <a:endParaRPr lang="en-US" altLang="en-US" sz="3200" b="1">
              <a:latin typeface="Cambria" panose="02040503050406030204" charset="0"/>
              <a:cs typeface="Cambria" panose="02040503050406030204" charset="0"/>
            </a:endParaRPr>
          </a:p>
        </p:txBody>
      </p:sp>
      <p:graphicFrame>
        <p:nvGraphicFramePr>
          <p:cNvPr id="5" name="Table 4"/>
          <p:cNvGraphicFramePr/>
          <p:nvPr/>
        </p:nvGraphicFramePr>
        <p:xfrm>
          <a:off x="6567805" y="1249680"/>
          <a:ext cx="4946015" cy="4358640"/>
        </p:xfrm>
        <a:graphic>
          <a:graphicData uri="http://schemas.openxmlformats.org/drawingml/2006/table">
            <a:tbl>
              <a:tblPr firstRow="1" bandRow="1">
                <a:tableStyleId>{5C22544A-7EE6-4342-B048-85BDC9FD1C3A}</a:tableStyleId>
              </a:tblPr>
              <a:tblGrid>
                <a:gridCol w="3128645"/>
                <a:gridCol w="1817370"/>
              </a:tblGrid>
              <a:tr h="396240">
                <a:tc>
                  <a:txBody>
                    <a:bodyPr/>
                    <a:p>
                      <a:pPr>
                        <a:buNone/>
                      </a:pPr>
                      <a:r>
                        <a:rPr lang="en-US" sz="2000">
                          <a:latin typeface="Cambria" panose="02040503050406030204" charset="0"/>
                          <a:cs typeface="Cambria" panose="02040503050406030204" charset="0"/>
                        </a:rPr>
                        <a:t>Network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WSN area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500m x 500m</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Initial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0.5 Joules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Packet size</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3000 bits</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Data aggregation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5n J/bit/signal</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Transmit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Receive energy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Free space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10n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Multipath loss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0.0013p J/bit</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Simulation Rounds</a:t>
                      </a:r>
                      <a:endParaRPr lang="en-US" altLang="en-US" sz="2000">
                        <a:latin typeface="Cambria" panose="02040503050406030204" charset="0"/>
                        <a:cs typeface="Cambria" panose="02040503050406030204" charset="0"/>
                      </a:endParaRPr>
                    </a:p>
                  </a:txBody>
                  <a:tcPr/>
                </a:tc>
                <a:tc>
                  <a:txBody>
                    <a:bodyPr/>
                    <a:p>
                      <a:pPr>
                        <a:buNone/>
                      </a:pPr>
                      <a:r>
                        <a:rPr lang="en-US" sz="2000">
                          <a:latin typeface="Cambria" panose="02040503050406030204" charset="0"/>
                          <a:cs typeface="Cambria" panose="02040503050406030204" charset="0"/>
                        </a:rPr>
                        <a:t>10000</a:t>
                      </a:r>
                      <a:endParaRPr lang="en-US" sz="2000">
                        <a:latin typeface="Cambria" panose="02040503050406030204" charset="0"/>
                        <a:cs typeface="Cambria" panose="02040503050406030204" charset="0"/>
                      </a:endParaRPr>
                    </a:p>
                  </a:txBody>
                  <a:tcPr/>
                </a:tc>
              </a:tr>
            </a:tbl>
          </a:graphicData>
        </a:graphic>
      </p:graphicFrame>
      <p:graphicFrame>
        <p:nvGraphicFramePr>
          <p:cNvPr id="7" name="Table 6"/>
          <p:cNvGraphicFramePr/>
          <p:nvPr/>
        </p:nvGraphicFramePr>
        <p:xfrm>
          <a:off x="683260" y="1247140"/>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Physical Layer Parameters</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Value</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Sink (BS) location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Center</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Number of nodes</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50</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Node mobility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Static</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Channel model</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AWGN</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Sensing/traffic model</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Periodic</a:t>
                      </a:r>
                      <a:endParaRPr lang="en-US" altLang="en-US" sz="2000">
                        <a:latin typeface="Cambria" panose="02040503050406030204" charset="0"/>
                        <a:cs typeface="Cambria" panose="02040503050406030204" charset="0"/>
                      </a:endParaRPr>
                    </a:p>
                  </a:txBody>
                  <a:tcPr/>
                </a:tc>
              </a:tr>
            </a:tbl>
          </a:graphicData>
        </a:graphic>
      </p:graphicFrame>
      <p:graphicFrame>
        <p:nvGraphicFramePr>
          <p:cNvPr id="12" name="Table 11"/>
          <p:cNvGraphicFramePr/>
          <p:nvPr/>
        </p:nvGraphicFramePr>
        <p:xfrm>
          <a:off x="683260" y="4012565"/>
          <a:ext cx="5143500" cy="4358640"/>
        </p:xfrm>
        <a:graphic>
          <a:graphicData uri="http://schemas.openxmlformats.org/drawingml/2006/table">
            <a:tbl>
              <a:tblPr firstRow="1" bandRow="1">
                <a:tableStyleId>{5C22544A-7EE6-4342-B048-85BDC9FD1C3A}</a:tableStyleId>
              </a:tblPr>
              <a:tblGrid>
                <a:gridCol w="3325495"/>
                <a:gridCol w="1818005"/>
              </a:tblGrid>
              <a:tr h="381000">
                <a:tc>
                  <a:txBody>
                    <a:bodyPr/>
                    <a:p>
                      <a:pPr>
                        <a:buNone/>
                      </a:pPr>
                      <a:r>
                        <a:rPr lang="en-US" sz="2000">
                          <a:latin typeface="Cambria" panose="02040503050406030204" charset="0"/>
                          <a:cs typeface="Cambria" panose="02040503050406030204" charset="0"/>
                        </a:rPr>
                        <a:t>Application/Software</a:t>
                      </a:r>
                      <a:endParaRPr lang="en-US" sz="2000">
                        <a:latin typeface="Cambria" panose="02040503050406030204" charset="0"/>
                        <a:cs typeface="Cambria" panose="02040503050406030204" charset="0"/>
                      </a:endParaRPr>
                    </a:p>
                  </a:txBody>
                  <a:tcPr>
                    <a:solidFill>
                      <a:schemeClr val="bg1">
                        <a:lumMod val="65000"/>
                      </a:schemeClr>
                    </a:solidFill>
                  </a:tcPr>
                </a:tc>
                <a:tc>
                  <a:txBody>
                    <a:bodyPr/>
                    <a:p>
                      <a:pPr>
                        <a:buNone/>
                      </a:pPr>
                      <a:r>
                        <a:rPr lang="en-US" sz="2000">
                          <a:latin typeface="Cambria" panose="02040503050406030204" charset="0"/>
                          <a:cs typeface="Cambria" panose="02040503050406030204" charset="0"/>
                        </a:rPr>
                        <a:t>Version</a:t>
                      </a:r>
                      <a:endParaRPr lang="en-US" sz="2000">
                        <a:latin typeface="Cambria" panose="02040503050406030204" charset="0"/>
                        <a:cs typeface="Cambria" panose="02040503050406030204" charset="0"/>
                      </a:endParaRPr>
                    </a:p>
                  </a:txBody>
                  <a:tcPr>
                    <a:solidFill>
                      <a:schemeClr val="bg1">
                        <a:lumMod val="65000"/>
                      </a:schemeClr>
                    </a:solidFill>
                  </a:tcPr>
                </a:tc>
              </a:tr>
              <a:tr h="381000">
                <a:tc>
                  <a:txBody>
                    <a:bodyPr/>
                    <a:p>
                      <a:pPr>
                        <a:buNone/>
                      </a:pPr>
                      <a:r>
                        <a:rPr lang="en-US" altLang="en-US" sz="2000">
                          <a:latin typeface="Cambria" panose="02040503050406030204" charset="0"/>
                          <a:cs typeface="Cambria" panose="02040503050406030204" charset="0"/>
                        </a:rPr>
                        <a:t>Python</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3.11.1</a:t>
                      </a:r>
                      <a:endParaRPr lang="en-US" altLang="en-US" sz="2000">
                        <a:latin typeface="Cambria" panose="02040503050406030204" charset="0"/>
                        <a:cs typeface="Cambria" panose="02040503050406030204" charset="0"/>
                      </a:endParaRPr>
                    </a:p>
                  </a:txBody>
                  <a:tcPr/>
                </a:tc>
              </a:tr>
              <a:tr h="381000">
                <a:tc>
                  <a:txBody>
                    <a:bodyPr/>
                    <a:p>
                      <a:pPr>
                        <a:buNone/>
                      </a:pPr>
                      <a:r>
                        <a:rPr lang="en-US" altLang="en-US" sz="2000">
                          <a:latin typeface="Cambria" panose="02040503050406030204" charset="0"/>
                          <a:cs typeface="Cambria" panose="02040503050406030204" charset="0"/>
                        </a:rPr>
                        <a:t>Antigravity</a:t>
                      </a:r>
                      <a:endParaRPr lang="en-US" altLang="en-US" sz="2000">
                        <a:latin typeface="Cambria" panose="02040503050406030204" charset="0"/>
                        <a:cs typeface="Cambria" panose="02040503050406030204" charset="0"/>
                      </a:endParaRPr>
                    </a:p>
                  </a:txBody>
                  <a:tcPr/>
                </a:tc>
                <a:tc>
                  <a:txBody>
                    <a:bodyPr/>
                    <a:p>
                      <a:pPr>
                        <a:buNone/>
                      </a:pPr>
                      <a:r>
                        <a:rPr lang="en-US" altLang="en-US" sz="2000">
                          <a:latin typeface="Cambria" panose="02040503050406030204" charset="0"/>
                          <a:cs typeface="Cambria" panose="02040503050406030204" charset="0"/>
                        </a:rPr>
                        <a:t>A1</a:t>
                      </a:r>
                      <a:endParaRPr lang="en-US" altLang="en-US" sz="2000">
                        <a:latin typeface="Cambria" panose="02040503050406030204" charset="0"/>
                        <a:cs typeface="Cambria" panose="02040503050406030204" charset="0"/>
                      </a:endParaRPr>
                    </a:p>
                  </a:txBody>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Figure_9"/>
          <p:cNvPicPr>
            <a:picLocks noChangeAspect="1"/>
          </p:cNvPicPr>
          <p:nvPr/>
        </p:nvPicPr>
        <p:blipFill>
          <a:blip r:embed="rId1"/>
          <a:stretch>
            <a:fillRect/>
          </a:stretch>
        </p:blipFill>
        <p:spPr>
          <a:xfrm>
            <a:off x="154305" y="819785"/>
            <a:ext cx="11518900" cy="5838825"/>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sp>
        <p:nvSpPr>
          <p:cNvPr id="5" name="Text Box 4"/>
          <p:cNvSpPr txBox="1"/>
          <p:nvPr/>
        </p:nvSpPr>
        <p:spPr>
          <a:xfrm>
            <a:off x="4841875" y="6468745"/>
            <a:ext cx="3002280" cy="2330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5:  Network Lifetime for 50 nodes</a:t>
            </a:r>
            <a:endParaRPr lang="en-US" altLang="en-US" sz="1400" i="1">
              <a:latin typeface="Cambria" panose="02040503050406030204" charset="0"/>
              <a:cs typeface="Cambria" panose="02040503050406030204" charset="0"/>
            </a:endParaRPr>
          </a:p>
        </p:txBody>
      </p:sp>
      <p:cxnSp>
        <p:nvCxnSpPr>
          <p:cNvPr id="3" name="Straight Connector 2"/>
          <p:cNvCxnSpPr/>
          <p:nvPr>
            <p:custDataLst>
              <p:tags r:id="rId2"/>
            </p:custDataLst>
          </p:nvPr>
        </p:nvCxnSpPr>
        <p:spPr>
          <a:xfrm>
            <a:off x="9162415" y="1479550"/>
            <a:ext cx="12700" cy="449770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 name="Straight Connector 5"/>
          <p:cNvCxnSpPr/>
          <p:nvPr>
            <p:custDataLst>
              <p:tags r:id="rId3"/>
            </p:custDataLst>
          </p:nvPr>
        </p:nvCxnSpPr>
        <p:spPr>
          <a:xfrm>
            <a:off x="9949815" y="1479550"/>
            <a:ext cx="12700" cy="4497705"/>
          </a:xfrm>
          <a:prstGeom prst="line">
            <a:avLst/>
          </a:prstGeom>
          <a:ln>
            <a:solidFill>
              <a:srgbClr val="92D050"/>
            </a:solidFill>
          </a:ln>
        </p:spPr>
        <p:style>
          <a:lnRef idx="2">
            <a:schemeClr val="accent1"/>
          </a:lnRef>
          <a:fillRef idx="0">
            <a:srgbClr val="FFFFFF"/>
          </a:fillRef>
          <a:effectRef idx="0">
            <a:srgbClr val="FFFFFF"/>
          </a:effectRef>
          <a:fontRef idx="minor">
            <a:schemeClr val="tx1"/>
          </a:fontRef>
        </p:style>
      </p:cxnSp>
      <p:sp>
        <p:nvSpPr>
          <p:cNvPr id="27" name="Text Box 26"/>
          <p:cNvSpPr txBox="1"/>
          <p:nvPr>
            <p:custDataLst>
              <p:tags r:id="rId4"/>
            </p:custDataLst>
          </p:nvPr>
        </p:nvSpPr>
        <p:spPr>
          <a:xfrm>
            <a:off x="8542655" y="573722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~9705 </a:t>
            </a:r>
            <a:endParaRPr lang="en-US" sz="1200">
              <a:latin typeface="Cambria" panose="02040503050406030204" charset="0"/>
              <a:cs typeface="Cambria" panose="02040503050406030204" charset="0"/>
            </a:endParaRPr>
          </a:p>
        </p:txBody>
      </p:sp>
      <p:sp>
        <p:nvSpPr>
          <p:cNvPr id="7" name="Text Box 6"/>
          <p:cNvSpPr txBox="1"/>
          <p:nvPr>
            <p:custDataLst>
              <p:tags r:id="rId5"/>
            </p:custDataLst>
          </p:nvPr>
        </p:nvSpPr>
        <p:spPr>
          <a:xfrm>
            <a:off x="9914255" y="5749925"/>
            <a:ext cx="721360" cy="201930"/>
          </a:xfrm>
          <a:prstGeom prst="rect">
            <a:avLst/>
          </a:prstGeom>
          <a:noFill/>
        </p:spPr>
        <p:txBody>
          <a:bodyPr wrap="square" rtlCol="0">
            <a:noAutofit/>
          </a:bodyPr>
          <a:p>
            <a:r>
              <a:rPr lang="en-US" sz="1200">
                <a:latin typeface="Cambria" panose="02040503050406030204" charset="0"/>
                <a:cs typeface="Cambria" panose="02040503050406030204" charset="0"/>
              </a:rPr>
              <a:t>~10700 </a:t>
            </a:r>
            <a:endParaRPr lang="en-US" sz="1200">
              <a:latin typeface="Cambria" panose="02040503050406030204" charset="0"/>
              <a:cs typeface="Cambria" panose="02040503050406030204" charset="0"/>
            </a:endParaRPr>
          </a:p>
        </p:txBody>
      </p:sp>
      <p:cxnSp>
        <p:nvCxnSpPr>
          <p:cNvPr id="11" name="Straight Connector 10"/>
          <p:cNvCxnSpPr/>
          <p:nvPr>
            <p:custDataLst>
              <p:tags r:id="rId6"/>
            </p:custDataLst>
          </p:nvPr>
        </p:nvCxnSpPr>
        <p:spPr>
          <a:xfrm>
            <a:off x="4565015" y="1492250"/>
            <a:ext cx="12700" cy="449770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sp>
        <p:nvSpPr>
          <p:cNvPr id="12" name="Text Box 11"/>
          <p:cNvSpPr txBox="1"/>
          <p:nvPr>
            <p:custDataLst>
              <p:tags r:id="rId7"/>
            </p:custDataLst>
          </p:nvPr>
        </p:nvSpPr>
        <p:spPr>
          <a:xfrm>
            <a:off x="3968115" y="574992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~3842 </a:t>
            </a:r>
            <a:endParaRPr lang="en-US" sz="1200">
              <a:latin typeface="Cambria" panose="02040503050406030204" charset="0"/>
              <a:cs typeface="Cambria" panose="02040503050406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pic>
        <p:nvPicPr>
          <p:cNvPr id="23" name="Picture 22" descr="Figure_11"/>
          <p:cNvPicPr>
            <a:picLocks noChangeAspect="1"/>
          </p:cNvPicPr>
          <p:nvPr/>
        </p:nvPicPr>
        <p:blipFill>
          <a:blip r:embed="rId1"/>
          <a:stretch>
            <a:fillRect/>
          </a:stretch>
        </p:blipFill>
        <p:spPr>
          <a:xfrm>
            <a:off x="450850" y="985520"/>
            <a:ext cx="11059160" cy="5367020"/>
          </a:xfrm>
          <a:prstGeom prst="rect">
            <a:avLst/>
          </a:prstGeom>
        </p:spPr>
      </p:pic>
      <p:sp>
        <p:nvSpPr>
          <p:cNvPr id="24" name="Text Box 23"/>
          <p:cNvSpPr txBox="1"/>
          <p:nvPr/>
        </p:nvSpPr>
        <p:spPr>
          <a:xfrm>
            <a:off x="8721090" y="296481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~140% </a:t>
            </a:r>
            <a:endParaRPr lang="en-US" sz="1200">
              <a:latin typeface="Cambria" panose="02040503050406030204" charset="0"/>
              <a:cs typeface="Cambria" panose="02040503050406030204" charset="0"/>
            </a:endParaRPr>
          </a:p>
        </p:txBody>
      </p:sp>
      <p:cxnSp>
        <p:nvCxnSpPr>
          <p:cNvPr id="25" name="Elbow Connector 24"/>
          <p:cNvCxnSpPr/>
          <p:nvPr/>
        </p:nvCxnSpPr>
        <p:spPr>
          <a:xfrm rot="5400000" flipV="1">
            <a:off x="8144510" y="2816225"/>
            <a:ext cx="2466340" cy="3175"/>
          </a:xfrm>
          <a:prstGeom prst="bentConnector3">
            <a:avLst>
              <a:gd name="adj1" fmla="val 50026"/>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26" name="Elbow Connector 25"/>
          <p:cNvCxnSpPr/>
          <p:nvPr/>
        </p:nvCxnSpPr>
        <p:spPr>
          <a:xfrm rot="5400000" flipV="1">
            <a:off x="8909050" y="1880235"/>
            <a:ext cx="504825" cy="3175"/>
          </a:xfrm>
          <a:prstGeom prst="bentConnector3">
            <a:avLst>
              <a:gd name="adj1" fmla="val 50063"/>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7" name="Text Box 26"/>
          <p:cNvSpPr txBox="1"/>
          <p:nvPr/>
        </p:nvSpPr>
        <p:spPr>
          <a:xfrm>
            <a:off x="8619490" y="1765935"/>
            <a:ext cx="670560" cy="201930"/>
          </a:xfrm>
          <a:prstGeom prst="rect">
            <a:avLst/>
          </a:prstGeom>
          <a:noFill/>
        </p:spPr>
        <p:txBody>
          <a:bodyPr wrap="square" rtlCol="0">
            <a:noAutofit/>
          </a:bodyPr>
          <a:p>
            <a:r>
              <a:rPr lang="en-US" sz="1200">
                <a:latin typeface="Cambria" panose="02040503050406030204" charset="0"/>
                <a:cs typeface="Cambria" panose="02040503050406030204" charset="0"/>
              </a:rPr>
              <a:t>~13% </a:t>
            </a:r>
            <a:endParaRPr lang="en-US" sz="1200">
              <a:latin typeface="Cambria" panose="02040503050406030204" charset="0"/>
              <a:cs typeface="Cambria" panose="02040503050406030204" charset="0"/>
            </a:endParaRPr>
          </a:p>
        </p:txBody>
      </p:sp>
      <p:sp>
        <p:nvSpPr>
          <p:cNvPr id="5" name="Text Box 4"/>
          <p:cNvSpPr txBox="1"/>
          <p:nvPr/>
        </p:nvSpPr>
        <p:spPr>
          <a:xfrm>
            <a:off x="4698365" y="6312535"/>
            <a:ext cx="3290570" cy="23304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6:  Network Throughput for 50 nodes</a:t>
            </a:r>
            <a:endParaRPr lang="en-US" altLang="en-US" sz="1400" i="1">
              <a:latin typeface="Cambria" panose="02040503050406030204" charset="0"/>
              <a:cs typeface="Cambria" panose="02040503050406030204" charset="0"/>
            </a:endParaRPr>
          </a:p>
        </p:txBody>
      </p:sp>
      <p:sp>
        <p:nvSpPr>
          <p:cNvPr id="3" name="Rectangles 2"/>
          <p:cNvSpPr/>
          <p:nvPr/>
        </p:nvSpPr>
        <p:spPr>
          <a:xfrm>
            <a:off x="932815" y="2806700"/>
            <a:ext cx="203200" cy="154940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rot="16200000">
            <a:off x="150495" y="3209290"/>
            <a:ext cx="1614805" cy="248920"/>
          </a:xfrm>
          <a:prstGeom prst="rect">
            <a:avLst/>
          </a:prstGeom>
          <a:noFill/>
        </p:spPr>
        <p:txBody>
          <a:bodyPr wrap="square" rtlCol="0">
            <a:noAutofit/>
          </a:bodyPr>
          <a:p>
            <a:r>
              <a:rPr lang="en-US" altLang="en-US" sz="1200">
                <a:latin typeface="Calibri" panose="020F0502020204030204" charset="0"/>
                <a:cs typeface="Calibri" panose="020F0502020204030204" charset="0"/>
              </a:rPr>
              <a:t>Number of bits</a:t>
            </a:r>
            <a:endParaRPr lang="en-US" altLang="en-US" sz="1200">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026535" y="224155"/>
            <a:ext cx="4138295"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Presentation Outline</a:t>
            </a:r>
            <a:endParaRPr lang="en-US" altLang="en-US" sz="3200" b="1">
              <a:latin typeface="Cambria" panose="02040503050406030204" charset="0"/>
              <a:cs typeface="Cambria" panose="02040503050406030204" charset="0"/>
            </a:endParaRPr>
          </a:p>
        </p:txBody>
      </p:sp>
      <p:sp>
        <p:nvSpPr>
          <p:cNvPr id="3" name="Text Box 2"/>
          <p:cNvSpPr txBox="1"/>
          <p:nvPr/>
        </p:nvSpPr>
        <p:spPr>
          <a:xfrm>
            <a:off x="715010" y="1031875"/>
            <a:ext cx="10875645" cy="5213350"/>
          </a:xfrm>
          <a:prstGeom prst="rect">
            <a:avLst/>
          </a:prstGeom>
          <a:noFill/>
        </p:spPr>
        <p:txBody>
          <a:bodyPr wrap="square" rtlCol="0">
            <a:noAutofit/>
            <a:scene3d>
              <a:camera prst="orthographicFront">
                <a:rot lat="0" lon="0" rev="0"/>
              </a:camera>
              <a:lightRig rig="threePt" dir="t"/>
            </a:scene3d>
          </a:bodyPr>
          <a:p>
            <a:pPr marL="457200" indent="-457200">
              <a:buFont typeface="+mj-lt"/>
              <a:buAutoNum type="arabicPeriod"/>
            </a:pPr>
            <a:r>
              <a:rPr lang="en-US" altLang="en-US" sz="2000" b="1">
                <a:latin typeface="Cambria" panose="02040503050406030204" charset="0"/>
                <a:cs typeface="Cambria" panose="02040503050406030204" charset="0"/>
              </a:rPr>
              <a:t>Background </a:t>
            </a:r>
            <a:r>
              <a:rPr lang="en-US" altLang="en-US" sz="2000">
                <a:latin typeface="Cambria" panose="02040503050406030204" charset="0"/>
                <a:cs typeface="Cambria" panose="02040503050406030204" charset="0"/>
              </a:rPr>
              <a:t>– </a:t>
            </a:r>
            <a:r>
              <a:rPr lang="en-US" altLang="en-US" sz="2000" i="1">
                <a:latin typeface="Cambria" panose="02040503050406030204" charset="0"/>
                <a:cs typeface="Cambria" panose="02040503050406030204" charset="0"/>
              </a:rPr>
              <a:t>context of mining and fatalities s</a:t>
            </a:r>
            <a:r>
              <a:rPr lang="en-US" altLang="en-US" sz="2000" i="1">
                <a:latin typeface="Cambria" panose="02040503050406030204" charset="0"/>
                <a:cs typeface="Cambria" panose="02040503050406030204" charset="0"/>
                <a:sym typeface="+mn-ea"/>
              </a:rPr>
              <a:t>tatistics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Causes of Fatalities</a:t>
            </a:r>
            <a:r>
              <a:rPr lang="en-US" altLang="en-US" sz="2000" i="1">
                <a:latin typeface="Cambria" panose="02040503050406030204" charset="0"/>
                <a:cs typeface="Cambria" panose="02040503050406030204" charset="0"/>
                <a:sym typeface="+mn-ea"/>
              </a:rPr>
              <a:t>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main culprits of mining fatalities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Literature Review</a:t>
            </a:r>
            <a:r>
              <a:rPr lang="en-US" altLang="en-US" sz="2000">
                <a:latin typeface="Cambria" panose="02040503050406030204" charset="0"/>
                <a:cs typeface="Cambria" panose="02040503050406030204" charset="0"/>
                <a:sym typeface="+mn-ea"/>
              </a:rPr>
              <a:t> – </a:t>
            </a:r>
            <a:r>
              <a:rPr lang="en-US" altLang="en-US" sz="2000" i="1">
                <a:latin typeface="Cambria" panose="02040503050406030204" charset="0"/>
                <a:cs typeface="Cambria" panose="02040503050406030204" charset="0"/>
                <a:sym typeface="+mn-ea"/>
              </a:rPr>
              <a:t>overview of existing clustering and routing protocols</a:t>
            </a:r>
            <a:endParaRPr lang="en-US" altLang="en-US" sz="2000" i="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sym typeface="+mn-ea"/>
            </a:endParaRPr>
          </a:p>
          <a:p>
            <a:pPr marL="457200" indent="-457200">
              <a:buFont typeface="+mj-lt"/>
              <a:buAutoNum type="arabicPeriod"/>
            </a:pPr>
            <a:r>
              <a:rPr lang="en-US" altLang="en-US" sz="2000" b="1">
                <a:latin typeface="Cambria" panose="02040503050406030204" charset="0"/>
                <a:cs typeface="Cambria" panose="02040503050406030204" charset="0"/>
              </a:rPr>
              <a:t>Motivation </a:t>
            </a:r>
            <a:r>
              <a:rPr lang="en-US" altLang="en-US" sz="2000" b="1">
                <a:latin typeface="Cambria" panose="02040503050406030204" charset="0"/>
                <a:cs typeface="Cambria" panose="02040503050406030204" charset="0"/>
                <a:sym typeface="+mn-ea"/>
              </a:rPr>
              <a:t>&amp; Problem Statement</a:t>
            </a:r>
            <a:r>
              <a:rPr lang="en-US" altLang="en-US" sz="2000">
                <a:latin typeface="Cambria" panose="02040503050406030204" charset="0"/>
                <a:cs typeface="Cambria" panose="02040503050406030204" charset="0"/>
                <a:sym typeface="+mn-ea"/>
              </a:rPr>
              <a:t>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c</a:t>
            </a:r>
            <a:r>
              <a:rPr lang="en-US" altLang="en-US" sz="2000" i="1">
                <a:latin typeface="Cambria" panose="02040503050406030204" charset="0"/>
                <a:cs typeface="Cambria" panose="02040503050406030204" charset="0"/>
              </a:rPr>
              <a:t>hallenges of energy imbalance and lack of adaptability</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sym typeface="+mn-ea"/>
              </a:rPr>
              <a:t>Overview of DEEC Protocol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difference between LEACH and </a:t>
            </a:r>
            <a:r>
              <a:rPr lang="en-US" altLang="en-US" sz="2000" i="1">
                <a:latin typeface="Cambria" panose="02040503050406030204" charset="0"/>
                <a:cs typeface="Cambria" panose="02040503050406030204" charset="0"/>
                <a:sym typeface="+mn-ea"/>
              </a:rPr>
              <a:t>DEEC &amp; its algorithm at glance</a:t>
            </a:r>
            <a:endParaRPr lang="en-US" altLang="en-US" sz="2000" b="1">
              <a:latin typeface="Cambria" panose="02040503050406030204" charset="0"/>
              <a:cs typeface="Cambria" panose="02040503050406030204" charset="0"/>
              <a:sym typeface="+mn-ea"/>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Overview of Reinforcement Learning</a:t>
            </a:r>
            <a:r>
              <a:rPr lang="en-US" altLang="en-US" sz="2000">
                <a:latin typeface="Cambria" panose="02040503050406030204" charset="0"/>
                <a:cs typeface="Cambria" panose="02040503050406030204" charset="0"/>
              </a:rPr>
              <a:t> </a:t>
            </a:r>
            <a:r>
              <a:rPr lang="en-US" altLang="en-US" sz="2000">
                <a:latin typeface="Cambria" panose="02040503050406030204" charset="0"/>
                <a:cs typeface="Cambria" panose="02040503050406030204" charset="0"/>
                <a:sym typeface="+mn-ea"/>
              </a:rPr>
              <a:t>–</a:t>
            </a:r>
            <a:r>
              <a:rPr lang="en-US" altLang="en-US" sz="2000" i="1">
                <a:latin typeface="Cambria" panose="02040503050406030204" charset="0"/>
                <a:cs typeface="Cambria" panose="02040503050406030204" charset="0"/>
                <a:sym typeface="+mn-ea"/>
              </a:rPr>
              <a:t> b</a:t>
            </a:r>
            <a:r>
              <a:rPr lang="en-US" altLang="en-US" sz="2000" i="1">
                <a:latin typeface="Cambria" panose="02040503050406030204" charset="0"/>
                <a:cs typeface="Cambria" panose="02040503050406030204" charset="0"/>
              </a:rPr>
              <a:t>asics of RL and </a:t>
            </a:r>
            <a:r>
              <a:rPr lang="en-US" altLang="en-US" sz="2000" i="1">
                <a:latin typeface="Cambria" panose="02040503050406030204" charset="0"/>
                <a:cs typeface="Cambria" panose="02040503050406030204" charset="0"/>
                <a:sym typeface="+mn-ea"/>
              </a:rPr>
              <a:t>Q-Learning i</a:t>
            </a:r>
            <a:r>
              <a:rPr lang="en-US" altLang="en-US" sz="2000" i="1">
                <a:latin typeface="Cambria" panose="02040503050406030204" charset="0"/>
                <a:cs typeface="Cambria" panose="02040503050406030204" charset="0"/>
              </a:rPr>
              <a:t>n decision-making</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Simulation Results </a:t>
            </a:r>
            <a:r>
              <a:rPr lang="en-US" altLang="en-US" sz="2000">
                <a:latin typeface="Cambria" panose="02040503050406030204" charset="0"/>
                <a:cs typeface="Cambria" panose="02040503050406030204" charset="0"/>
                <a:sym typeface="+mn-ea"/>
              </a:rPr>
              <a:t>– </a:t>
            </a:r>
            <a:r>
              <a:rPr lang="en-US" altLang="en-US" sz="2000" i="1">
                <a:latin typeface="Cambria" panose="02040503050406030204" charset="0"/>
                <a:cs typeface="Cambria" panose="02040503050406030204" charset="0"/>
                <a:sym typeface="+mn-ea"/>
              </a:rPr>
              <a:t>d</a:t>
            </a:r>
            <a:r>
              <a:rPr lang="en-US" altLang="en-US" sz="2000" i="1">
                <a:latin typeface="Cambria" panose="02040503050406030204" charset="0"/>
                <a:cs typeface="Cambria" panose="02040503050406030204" charset="0"/>
              </a:rPr>
              <a:t>emonstration of optimal policy learning and acheive the objectives</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Conclusion</a:t>
            </a:r>
            <a:r>
              <a:rPr lang="en-US" altLang="en-US" sz="2000">
                <a:latin typeface="Cambria" panose="02040503050406030204" charset="0"/>
                <a:cs typeface="Cambria" panose="02040503050406030204" charset="0"/>
              </a:rPr>
              <a:t> – </a:t>
            </a:r>
            <a:r>
              <a:rPr lang="en-US" altLang="en-US" sz="2000" i="1">
                <a:latin typeface="Cambria" panose="02040503050406030204" charset="0"/>
                <a:cs typeface="Cambria" panose="02040503050406030204" charset="0"/>
              </a:rPr>
              <a:t>key findings : Q-Learning improves adaptability and energy efficiency</a:t>
            </a:r>
            <a:endParaRPr lang="en-US" altLang="en-US" sz="2000" i="1">
              <a:latin typeface="Cambria" panose="02040503050406030204" charset="0"/>
              <a:cs typeface="Cambria" panose="02040503050406030204" charset="0"/>
            </a:endParaRPr>
          </a:p>
          <a:p>
            <a:pPr marL="457200" indent="-457200">
              <a:buFont typeface="+mj-lt"/>
              <a:buAutoNum type="arabicPeriod"/>
            </a:pPr>
            <a:endParaRPr lang="en-US" altLang="en-US" sz="2000" b="1" i="1">
              <a:latin typeface="Cambria" panose="02040503050406030204" charset="0"/>
              <a:cs typeface="Cambria" panose="02040503050406030204" charset="0"/>
            </a:endParaRPr>
          </a:p>
          <a:p>
            <a:pPr marL="457200" indent="-457200">
              <a:buFont typeface="+mj-lt"/>
              <a:buAutoNum type="arabicPeriod"/>
            </a:pPr>
            <a:r>
              <a:rPr lang="en-US" altLang="en-US" sz="2000" b="1">
                <a:latin typeface="Cambria" panose="02040503050406030204" charset="0"/>
                <a:cs typeface="Cambria" panose="02040503050406030204" charset="0"/>
              </a:rPr>
              <a:t>Future Work</a:t>
            </a:r>
            <a:r>
              <a:rPr lang="en-US" altLang="en-US" sz="2000">
                <a:latin typeface="Cambria" panose="02040503050406030204" charset="0"/>
                <a:cs typeface="Cambria" panose="02040503050406030204" charset="0"/>
              </a:rPr>
              <a:t> – </a:t>
            </a:r>
            <a:r>
              <a:rPr lang="en-US" altLang="en-US" sz="2000" i="1">
                <a:latin typeface="Cambria" panose="02040503050406030204" charset="0"/>
                <a:cs typeface="Cambria" panose="02040503050406030204" charset="0"/>
              </a:rPr>
              <a:t>extensions with EEKA, K-mean and hyperparameter tuning</a:t>
            </a:r>
            <a:endParaRPr lang="en-US" altLang="en-US" sz="2000" i="1">
              <a:latin typeface="Cambria" panose="02040503050406030204" charset="0"/>
              <a:cs typeface="Cambria" panose="02040503050406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35145" y="179070"/>
            <a:ext cx="401637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Simulation Results</a:t>
            </a:r>
            <a:endParaRPr lang="en-US" altLang="en-US" sz="3200" b="1">
              <a:latin typeface="Cambria" panose="02040503050406030204" charset="0"/>
              <a:cs typeface="Cambria" panose="02040503050406030204" charset="0"/>
            </a:endParaRPr>
          </a:p>
        </p:txBody>
      </p:sp>
      <p:pic>
        <p:nvPicPr>
          <p:cNvPr id="6" name="Picture 5" descr="Figure_14"/>
          <p:cNvPicPr>
            <a:picLocks noChangeAspect="1"/>
          </p:cNvPicPr>
          <p:nvPr/>
        </p:nvPicPr>
        <p:blipFill>
          <a:blip r:embed="rId1"/>
          <a:stretch>
            <a:fillRect/>
          </a:stretch>
        </p:blipFill>
        <p:spPr>
          <a:xfrm>
            <a:off x="376555" y="909955"/>
            <a:ext cx="11438890" cy="5552440"/>
          </a:xfrm>
          <a:prstGeom prst="rect">
            <a:avLst/>
          </a:prstGeom>
        </p:spPr>
      </p:pic>
      <p:sp>
        <p:nvSpPr>
          <p:cNvPr id="7" name="Text Box 6"/>
          <p:cNvSpPr txBox="1"/>
          <p:nvPr/>
        </p:nvSpPr>
        <p:spPr>
          <a:xfrm>
            <a:off x="2860675" y="1816735"/>
            <a:ext cx="601345" cy="273050"/>
          </a:xfrm>
          <a:prstGeom prst="rect">
            <a:avLst/>
          </a:prstGeom>
          <a:noFill/>
        </p:spPr>
        <p:txBody>
          <a:bodyPr wrap="square" rtlCol="0">
            <a:noAutofit/>
          </a:bodyPr>
          <a:p>
            <a:r>
              <a:rPr lang="en-US" sz="1200">
                <a:latin typeface="Cambria" panose="02040503050406030204" charset="0"/>
                <a:cs typeface="Cambria" panose="02040503050406030204" charset="0"/>
              </a:rPr>
              <a:t>~10% </a:t>
            </a:r>
            <a:endParaRPr lang="en-US" sz="1200">
              <a:latin typeface="Cambria" panose="02040503050406030204" charset="0"/>
              <a:cs typeface="Cambria" panose="02040503050406030204" charset="0"/>
            </a:endParaRPr>
          </a:p>
        </p:txBody>
      </p:sp>
      <p:cxnSp>
        <p:nvCxnSpPr>
          <p:cNvPr id="11" name="Elbow Connector 10"/>
          <p:cNvCxnSpPr/>
          <p:nvPr/>
        </p:nvCxnSpPr>
        <p:spPr>
          <a:xfrm rot="5400000" flipV="1">
            <a:off x="1485900" y="3289935"/>
            <a:ext cx="2240280" cy="3175"/>
          </a:xfrm>
          <a:prstGeom prst="bentConnector3">
            <a:avLst>
              <a:gd name="adj1" fmla="val 50014"/>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6264910" y="1661160"/>
            <a:ext cx="601345" cy="273050"/>
          </a:xfrm>
          <a:prstGeom prst="rect">
            <a:avLst/>
          </a:prstGeom>
          <a:noFill/>
        </p:spPr>
        <p:txBody>
          <a:bodyPr wrap="square" rtlCol="0">
            <a:noAutofit/>
          </a:bodyPr>
          <a:p>
            <a:r>
              <a:rPr lang="en-US" sz="1200">
                <a:latin typeface="Cambria" panose="02040503050406030204" charset="0"/>
                <a:cs typeface="Cambria" panose="02040503050406030204" charset="0"/>
              </a:rPr>
              <a:t>~11% </a:t>
            </a:r>
            <a:endParaRPr lang="en-US" sz="1200">
              <a:latin typeface="Cambria" panose="02040503050406030204" charset="0"/>
              <a:cs typeface="Cambria" panose="02040503050406030204" charset="0"/>
            </a:endParaRPr>
          </a:p>
        </p:txBody>
      </p:sp>
      <p:cxnSp>
        <p:nvCxnSpPr>
          <p:cNvPr id="18" name="Elbow Connector 17"/>
          <p:cNvCxnSpPr/>
          <p:nvPr/>
        </p:nvCxnSpPr>
        <p:spPr>
          <a:xfrm rot="5400000" flipV="1">
            <a:off x="10089515" y="1662430"/>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1" name="Text Box 20"/>
          <p:cNvSpPr txBox="1"/>
          <p:nvPr/>
        </p:nvSpPr>
        <p:spPr>
          <a:xfrm>
            <a:off x="9639935" y="1561465"/>
            <a:ext cx="624840" cy="273050"/>
          </a:xfrm>
          <a:prstGeom prst="rect">
            <a:avLst/>
          </a:prstGeom>
          <a:noFill/>
        </p:spPr>
        <p:txBody>
          <a:bodyPr wrap="square" rtlCol="0">
            <a:noAutofit/>
          </a:bodyPr>
          <a:p>
            <a:r>
              <a:rPr lang="en-US" sz="1200">
                <a:latin typeface="Cambria" panose="02040503050406030204" charset="0"/>
                <a:cs typeface="Cambria" panose="02040503050406030204" charset="0"/>
              </a:rPr>
              <a:t>~11% </a:t>
            </a:r>
            <a:endParaRPr lang="en-US" sz="1200">
              <a:latin typeface="Cambria" panose="02040503050406030204" charset="0"/>
              <a:cs typeface="Cambria" panose="02040503050406030204" charset="0"/>
            </a:endParaRPr>
          </a:p>
        </p:txBody>
      </p:sp>
      <p:cxnSp>
        <p:nvCxnSpPr>
          <p:cNvPr id="22" name="Elbow Connector 21"/>
          <p:cNvCxnSpPr/>
          <p:nvPr/>
        </p:nvCxnSpPr>
        <p:spPr>
          <a:xfrm rot="5400000" flipV="1">
            <a:off x="6679565" y="1783080"/>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3" name="Elbow Connector 2"/>
          <p:cNvCxnSpPr/>
          <p:nvPr/>
        </p:nvCxnSpPr>
        <p:spPr>
          <a:xfrm rot="5400000" flipV="1">
            <a:off x="3304540" y="1955165"/>
            <a:ext cx="325755" cy="3175"/>
          </a:xfrm>
          <a:prstGeom prst="bentConnector3">
            <a:avLst>
              <a:gd name="adj1" fmla="val 50000"/>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1948180" y="3227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~150% </a:t>
            </a:r>
            <a:endParaRPr lang="en-US" sz="1200">
              <a:latin typeface="Cambria" panose="02040503050406030204" charset="0"/>
              <a:cs typeface="Cambria" panose="02040503050406030204" charset="0"/>
            </a:endParaRPr>
          </a:p>
        </p:txBody>
      </p:sp>
      <p:sp>
        <p:nvSpPr>
          <p:cNvPr id="12" name="Text Box 11"/>
          <p:cNvSpPr txBox="1"/>
          <p:nvPr/>
        </p:nvSpPr>
        <p:spPr>
          <a:xfrm>
            <a:off x="5330190" y="3354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~160% </a:t>
            </a:r>
            <a:endParaRPr lang="en-US" sz="1200">
              <a:latin typeface="Cambria" panose="02040503050406030204" charset="0"/>
              <a:cs typeface="Cambria" panose="02040503050406030204" charset="0"/>
            </a:endParaRPr>
          </a:p>
        </p:txBody>
      </p:sp>
      <p:cxnSp>
        <p:nvCxnSpPr>
          <p:cNvPr id="13" name="Elbow Connector 12"/>
          <p:cNvCxnSpPr/>
          <p:nvPr/>
        </p:nvCxnSpPr>
        <p:spPr>
          <a:xfrm rot="5400000">
            <a:off x="4668520" y="3321050"/>
            <a:ext cx="2669540" cy="3175"/>
          </a:xfrm>
          <a:prstGeom prst="bentConnector3">
            <a:avLst>
              <a:gd name="adj1" fmla="val 50012"/>
            </a:avLst>
          </a:prstGeom>
          <a:ln>
            <a:headEnd type="arrow"/>
            <a:tailEnd type="arrow"/>
          </a:ln>
        </p:spPr>
        <p:style>
          <a:lnRef idx="2">
            <a:schemeClr val="accent1"/>
          </a:lnRef>
          <a:fillRef idx="0">
            <a:srgbClr val="FFFFFF"/>
          </a:fillRef>
          <a:effectRef idx="0">
            <a:srgbClr val="FFFFFF"/>
          </a:effectRef>
          <a:fontRef idx="minor">
            <a:schemeClr val="tx1"/>
          </a:fontRef>
        </p:style>
      </p:cxnSp>
      <p:cxnSp>
        <p:nvCxnSpPr>
          <p:cNvPr id="19" name="Elbow Connector 18"/>
          <p:cNvCxnSpPr/>
          <p:nvPr/>
        </p:nvCxnSpPr>
        <p:spPr>
          <a:xfrm rot="5400000">
            <a:off x="8050530" y="3214370"/>
            <a:ext cx="2703830" cy="3175"/>
          </a:xfrm>
          <a:prstGeom prst="bentConnector3">
            <a:avLst>
              <a:gd name="adj1" fmla="val 50012"/>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8742680" y="3354705"/>
            <a:ext cx="731520" cy="201930"/>
          </a:xfrm>
          <a:prstGeom prst="rect">
            <a:avLst/>
          </a:prstGeom>
          <a:noFill/>
        </p:spPr>
        <p:txBody>
          <a:bodyPr wrap="square" rtlCol="0">
            <a:noAutofit/>
          </a:bodyPr>
          <a:p>
            <a:r>
              <a:rPr lang="en-US" sz="1200">
                <a:latin typeface="Cambria" panose="02040503050406030204" charset="0"/>
                <a:cs typeface="Cambria" panose="02040503050406030204" charset="0"/>
              </a:rPr>
              <a:t>~155% </a:t>
            </a:r>
            <a:endParaRPr lang="en-US" sz="1200">
              <a:latin typeface="Cambria" panose="02040503050406030204" charset="0"/>
              <a:cs typeface="Cambria" panose="02040503050406030204" charset="0"/>
            </a:endParaRPr>
          </a:p>
        </p:txBody>
      </p:sp>
      <p:sp>
        <p:nvSpPr>
          <p:cNvPr id="5" name="Text Box 4"/>
          <p:cNvSpPr txBox="1"/>
          <p:nvPr/>
        </p:nvSpPr>
        <p:spPr>
          <a:xfrm>
            <a:off x="4040505" y="6462395"/>
            <a:ext cx="3925570" cy="22606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7:  Network Lifetime Comparision for 50 nodes</a:t>
            </a:r>
            <a:endParaRPr lang="en-US" altLang="en-US" sz="1400" i="1">
              <a:latin typeface="Cambria" panose="02040503050406030204" charset="0"/>
              <a:cs typeface="Cambria" panose="02040503050406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243580" y="206375"/>
            <a:ext cx="570484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Simulation Result Summary</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821055" y="1141095"/>
          <a:ext cx="10549890" cy="4126230"/>
        </p:xfrm>
        <a:graphic>
          <a:graphicData uri="http://schemas.openxmlformats.org/drawingml/2006/table">
            <a:tbl>
              <a:tblPr firstRow="1" bandRow="1">
                <a:tableStyleId>{5C22544A-7EE6-4342-B048-85BDC9FD1C3A}</a:tableStyleId>
              </a:tblPr>
              <a:tblGrid>
                <a:gridCol w="2257425"/>
                <a:gridCol w="2404110"/>
                <a:gridCol w="3070860"/>
                <a:gridCol w="2817495"/>
              </a:tblGrid>
              <a:tr h="520065">
                <a:tc gridSpan="4">
                  <a:txBody>
                    <a:bodyPr/>
                    <a:p>
                      <a:pPr algn="ctr">
                        <a:buNone/>
                      </a:pPr>
                      <a:r>
                        <a:rPr lang="en-US" sz="2000" b="0">
                          <a:solidFill>
                            <a:schemeClr val="tx1"/>
                          </a:solidFill>
                          <a:latin typeface="Cambria" panose="02040503050406030204" charset="0"/>
                          <a:cs typeface="Cambria" panose="02040503050406030204" charset="0"/>
                        </a:rPr>
                        <a:t>For Number of Nodes = 50</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hMerge="1">
                  <a:tcPr anchor="ctr" anchorCtr="0">
                    <a:solidFill>
                      <a:schemeClr val="bg1">
                        <a:lumMod val="75000"/>
                      </a:schemeClr>
                    </a:solidFill>
                  </a:tcPr>
                </a:tc>
                <a:tc hMerge="1">
                  <a:tcPr anchor="ctr" anchorCtr="0">
                    <a:solidFill>
                      <a:schemeClr val="bg1">
                        <a:lumMod val="75000"/>
                      </a:schemeClr>
                    </a:solidFill>
                  </a:tcPr>
                </a:tc>
                <a:tc hMerge="1">
                  <a:tcPr anchor="ctr" anchorCtr="0">
                    <a:solidFill>
                      <a:schemeClr val="bg1">
                        <a:lumMod val="75000"/>
                      </a:schemeClr>
                    </a:solidFill>
                  </a:tcPr>
                </a:tc>
              </a:tr>
              <a:tr h="520065">
                <a:tc>
                  <a:txBody>
                    <a:bodyPr/>
                    <a:p>
                      <a:pPr>
                        <a:buNone/>
                      </a:pPr>
                      <a:r>
                        <a:rPr lang="en-US" sz="2000" b="0">
                          <a:solidFill>
                            <a:schemeClr val="tx1"/>
                          </a:solidFill>
                          <a:latin typeface="Cambria" panose="02040503050406030204" charset="0"/>
                          <a:cs typeface="Cambria" panose="02040503050406030204" charset="0"/>
                        </a:rPr>
                        <a:t>Milestone</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Baseline DEECP (rounds)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Enhanced DEECP </a:t>
                      </a:r>
                      <a:r>
                        <a:rPr lang="en-US" sz="2000">
                          <a:solidFill>
                            <a:schemeClr val="tx1"/>
                          </a:solidFill>
                          <a:latin typeface="Cambria" panose="02040503050406030204" charset="0"/>
                          <a:cs typeface="Cambria" panose="02040503050406030204" charset="0"/>
                          <a:sym typeface="+mn-ea"/>
                        </a:rPr>
                        <a:t>(rounds)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c>
                  <a:txBody>
                    <a:bodyPr/>
                    <a:p>
                      <a:pPr>
                        <a:buNone/>
                      </a:pPr>
                      <a:r>
                        <a:rPr lang="en-US" sz="2000" b="0">
                          <a:solidFill>
                            <a:schemeClr val="tx1"/>
                          </a:solidFill>
                          <a:latin typeface="Cambria" panose="02040503050406030204" charset="0"/>
                          <a:cs typeface="Cambria" panose="02040503050406030204" charset="0"/>
                        </a:rPr>
                        <a:t>Q-Learning DEECP </a:t>
                      </a:r>
                      <a:r>
                        <a:rPr lang="en-US" sz="2000">
                          <a:solidFill>
                            <a:schemeClr val="tx1"/>
                          </a:solidFill>
                          <a:latin typeface="Cambria" panose="02040503050406030204" charset="0"/>
                          <a:cs typeface="Cambria" panose="02040503050406030204" charset="0"/>
                          <a:sym typeface="+mn-ea"/>
                        </a:rPr>
                        <a:t>(rounds)</a:t>
                      </a:r>
                      <a:endParaRPr lang="en-US" sz="2000" b="0">
                        <a:solidFill>
                          <a:schemeClr val="tx1"/>
                        </a:solidFill>
                        <a:latin typeface="Cambria" panose="02040503050406030204" charset="0"/>
                        <a:cs typeface="Cambria" panose="02040503050406030204" charset="0"/>
                      </a:endParaRPr>
                    </a:p>
                  </a:txBody>
                  <a:tcPr anchor="ctr" anchorCtr="0">
                    <a:solidFill>
                      <a:schemeClr val="bg1">
                        <a:lumMod val="75000"/>
                      </a:schemeClr>
                    </a:solidFill>
                  </a:tcPr>
                </a:tc>
              </a:tr>
              <a:tr h="520065">
                <a:tc>
                  <a:txBody>
                    <a:bodyPr/>
                    <a:p>
                      <a:pPr>
                        <a:buNone/>
                      </a:pPr>
                      <a:r>
                        <a:rPr lang="en-US" sz="2000">
                          <a:solidFill>
                            <a:schemeClr val="tx1"/>
                          </a:solidFill>
                          <a:latin typeface="Cambria" panose="02040503050406030204" charset="0"/>
                          <a:cs typeface="Cambria" panose="02040503050406030204" charset="0"/>
                        </a:rPr>
                        <a:t>1st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1203</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315</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508</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50%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2128</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2117</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2596</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90%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3476</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5749</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6711</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Last Node Death</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3842</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9705</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10700</a:t>
                      </a:r>
                      <a:endParaRPr lang="en-US" sz="2000">
                        <a:solidFill>
                          <a:schemeClr val="tx1"/>
                        </a:solidFill>
                        <a:latin typeface="Cambria" panose="02040503050406030204" charset="0"/>
                        <a:cs typeface="Cambria" panose="02040503050406030204" charset="0"/>
                      </a:endParaRPr>
                    </a:p>
                  </a:txBody>
                  <a:tcPr/>
                </a:tc>
              </a:tr>
              <a:tr h="520065">
                <a:tc>
                  <a:txBody>
                    <a:bodyPr/>
                    <a:p>
                      <a:pPr>
                        <a:buNone/>
                      </a:pPr>
                      <a:r>
                        <a:rPr lang="en-US" sz="2000">
                          <a:solidFill>
                            <a:schemeClr val="tx1"/>
                          </a:solidFill>
                          <a:latin typeface="Cambria" panose="02040503050406030204" charset="0"/>
                          <a:cs typeface="Cambria" panose="02040503050406030204" charset="0"/>
                        </a:rPr>
                        <a:t>Throughput</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70kbit/sec</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160kbit/sec</a:t>
                      </a:r>
                      <a:endParaRPr lang="en-US" sz="2000">
                        <a:solidFill>
                          <a:schemeClr val="tx1"/>
                        </a:solidFill>
                        <a:latin typeface="Cambria" panose="02040503050406030204" charset="0"/>
                        <a:cs typeface="Cambria" panose="02040503050406030204" charset="0"/>
                      </a:endParaRPr>
                    </a:p>
                  </a:txBody>
                  <a:tcPr/>
                </a:tc>
                <a:tc>
                  <a:txBody>
                    <a:bodyPr/>
                    <a:p>
                      <a:pPr>
                        <a:buNone/>
                      </a:pPr>
                      <a:r>
                        <a:rPr lang="en-US" sz="2000">
                          <a:solidFill>
                            <a:schemeClr val="tx1"/>
                          </a:solidFill>
                          <a:latin typeface="Cambria" panose="02040503050406030204" charset="0"/>
                          <a:cs typeface="Cambria" panose="02040503050406030204" charset="0"/>
                        </a:rPr>
                        <a:t>190kbits/sec</a:t>
                      </a:r>
                      <a:endParaRPr lang="en-US" sz="2000">
                        <a:solidFill>
                          <a:schemeClr val="tx1"/>
                        </a:solidFill>
                        <a:latin typeface="Cambria" panose="02040503050406030204" charset="0"/>
                        <a:cs typeface="Cambria" panose="02040503050406030204" charset="0"/>
                      </a:endParaRPr>
                    </a:p>
                  </a:txBody>
                  <a:tcPr/>
                </a:tc>
              </a:tr>
            </a:tbl>
          </a:graphicData>
        </a:graphic>
      </p:graphicFrame>
      <p:sp>
        <p:nvSpPr>
          <p:cNvPr id="5" name="Text Box 4"/>
          <p:cNvSpPr txBox="1"/>
          <p:nvPr/>
        </p:nvSpPr>
        <p:spPr>
          <a:xfrm>
            <a:off x="821055" y="5238115"/>
            <a:ext cx="3787775" cy="922020"/>
          </a:xfrm>
          <a:prstGeom prst="rect">
            <a:avLst/>
          </a:prstGeom>
          <a:noFill/>
        </p:spPr>
        <p:txBody>
          <a:bodyPr wrap="square" rtlCol="0" anchor="t">
            <a:spAutoFit/>
          </a:bodyPr>
          <a:p>
            <a:pPr marL="285750" indent="-285750" algn="just">
              <a:buFont typeface="Wingdings" panose="05000000000000000000" charset="0"/>
              <a:buChar char="v"/>
            </a:pPr>
            <a:r>
              <a:rPr lang="en-US" altLang="en-US">
                <a:latin typeface="Cambria" panose="02040503050406030204" charset="0"/>
                <a:cs typeface="Cambria" panose="02040503050406030204" charset="0"/>
                <a:sym typeface="+mn-ea"/>
              </a:rPr>
              <a:t>QL-DEECP vs Baseline DEECP</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+160% Network Lifetime</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+140% Throughput</a:t>
            </a:r>
            <a:endParaRPr lang="en-US" altLang="en-US">
              <a:latin typeface="Cambria" panose="02040503050406030204" charset="0"/>
              <a:cs typeface="Cambria" panose="02040503050406030204" charset="0"/>
              <a:sym typeface="+mn-ea"/>
            </a:endParaRPr>
          </a:p>
        </p:txBody>
      </p:sp>
      <p:sp>
        <p:nvSpPr>
          <p:cNvPr id="6" name="Text Box 5"/>
          <p:cNvSpPr txBox="1"/>
          <p:nvPr/>
        </p:nvSpPr>
        <p:spPr>
          <a:xfrm>
            <a:off x="6737350" y="5238115"/>
            <a:ext cx="4633595" cy="921385"/>
          </a:xfrm>
          <a:prstGeom prst="rect">
            <a:avLst/>
          </a:prstGeom>
          <a:noFill/>
        </p:spPr>
        <p:txBody>
          <a:bodyPr wrap="square" rtlCol="0">
            <a:noAutofit/>
          </a:bodyPr>
          <a:p>
            <a:pPr marL="285750" indent="-285750" algn="just">
              <a:buFont typeface="Wingdings" panose="05000000000000000000" charset="0"/>
              <a:buChar char="v"/>
            </a:pPr>
            <a:r>
              <a:rPr lang="en-US" altLang="en-US">
                <a:latin typeface="Cambria" panose="02040503050406030204" charset="0"/>
                <a:cs typeface="Cambria" panose="02040503050406030204" charset="0"/>
                <a:sym typeface="+mn-ea"/>
              </a:rPr>
              <a:t>QL-DEECP vs Enhanced DEECP (E-DEECP)</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+10% Network Lifetime</a:t>
            </a:r>
            <a:endParaRPr lang="en-US" altLang="en-US">
              <a:latin typeface="Cambria" panose="02040503050406030204" charset="0"/>
              <a:cs typeface="Cambria" panose="02040503050406030204" charset="0"/>
            </a:endParaRPr>
          </a:p>
          <a:p>
            <a:pPr marL="742950" lvl="1" indent="-285750" algn="just">
              <a:buFont typeface="Arial" panose="020B0604020202020204" pitchFamily="34" charset="0"/>
              <a:buChar char="•"/>
            </a:pPr>
            <a:r>
              <a:rPr lang="en-US" altLang="en-US">
                <a:latin typeface="Cambria" panose="02040503050406030204" charset="0"/>
                <a:cs typeface="Cambria" panose="02040503050406030204" charset="0"/>
                <a:sym typeface="+mn-ea"/>
              </a:rPr>
              <a:t>+13% Throughput</a:t>
            </a:r>
            <a:endParaRPr lang="en-US" altLang="en-US">
              <a:latin typeface="Cambria" panose="02040503050406030204" charset="0"/>
              <a:cs typeface="Cambria" panose="02040503050406030204" charset="0"/>
              <a:sym typeface="+mn-ea"/>
            </a:endParaRPr>
          </a:p>
          <a:p>
            <a:pPr algn="just"/>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930775" y="193040"/>
            <a:ext cx="23310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Conclusion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1370965" y="1189355"/>
            <a:ext cx="9418320" cy="4868545"/>
          </a:xfrm>
          <a:prstGeom prst="rect">
            <a:avLst/>
          </a:prstGeom>
          <a:noFill/>
        </p:spPr>
        <p:txBody>
          <a:bodyPr wrap="square" rtlCol="0">
            <a:noAutofit/>
          </a:bodyPr>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QL-DEECP achieves the best performance, extending total network lifetime by up to +160% over Baseline and +10% over Enhanced DEECP.</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Throughput improves significantly, reaching +140% over Baseline and +13% over Enhanced DEECP.</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Q-learning enables adaptive, energy-aware CH selection, reducing premature node deaths and balancing load across the network.</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Overall, QL-DEECP provides the most stable, energy-efficient, and high-throughput operation for homogeneous WSNs.</a:t>
            </a:r>
            <a:endParaRPr lang="en-US" altLang="en-US" sz="2000">
              <a:latin typeface="Cambria" panose="02040503050406030204" charset="0"/>
              <a:cs typeface="Cambria" panose="02040503050406030204" charset="0"/>
            </a:endParaRPr>
          </a:p>
          <a:p>
            <a:pPr marL="285750" indent="-285750" algn="just">
              <a:buFont typeface="Wingdings" panose="05000000000000000000" charset="0"/>
              <a:buChar char="v"/>
            </a:pPr>
            <a:endParaRPr lang="en-US" altLang="en-US" sz="2000">
              <a:latin typeface="Cambria" panose="02040503050406030204" charset="0"/>
              <a:cs typeface="Cambria" panose="02040503050406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453130" y="168275"/>
            <a:ext cx="480695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Future Work Motivation</a:t>
            </a:r>
            <a:endParaRPr lang="en-US" altLang="en-US" sz="3200" b="1">
              <a:latin typeface="Cambria" panose="02040503050406030204" charset="0"/>
              <a:cs typeface="Cambria" panose="02040503050406030204" charset="0"/>
            </a:endParaRPr>
          </a:p>
        </p:txBody>
      </p:sp>
      <p:sp>
        <p:nvSpPr>
          <p:cNvPr id="4" name="Text Box 3"/>
          <p:cNvSpPr txBox="1"/>
          <p:nvPr/>
        </p:nvSpPr>
        <p:spPr>
          <a:xfrm>
            <a:off x="1514475" y="1218565"/>
            <a:ext cx="8683625" cy="3046095"/>
          </a:xfrm>
          <a:prstGeom prst="rect">
            <a:avLst/>
          </a:prstGeom>
          <a:noFill/>
        </p:spPr>
        <p:txBody>
          <a:bodyPr wrap="square" rtlCol="0">
            <a:noAutofit/>
          </a:bodyPr>
          <a:p>
            <a:pPr marL="285750" indent="-285750" algn="just">
              <a:buFont typeface="Wingdings" panose="05000000000000000000" charset="0"/>
              <a:buChar char="v"/>
            </a:pPr>
            <a:r>
              <a:rPr lang="en-US" altLang="en-US" sz="2000">
                <a:latin typeface="Cambria" panose="02040503050406030204" charset="0"/>
                <a:cs typeface="Cambria" panose="02040503050406030204" charset="0"/>
              </a:rPr>
              <a:t>Limitations of QL-DEECP </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No spatial cluster optimization</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Lacks multi-hop routing</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Limited state representation (It does not capture complex features such as node density, cluster load, PDR)</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Does NOT support node/BS mobility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No hybrid modeling of channel</a:t>
            </a:r>
            <a:endParaRPr lang="en-US" altLang="en-US" sz="2000">
              <a:latin typeface="Cambria" panose="02040503050406030204" charset="0"/>
              <a:cs typeface="Cambria" panose="0204050305040603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61865" y="-6985"/>
            <a:ext cx="263779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Future Work</a:t>
            </a:r>
            <a:endParaRPr lang="en-US" altLang="en-US" sz="3200" b="1">
              <a:latin typeface="Cambria" panose="02040503050406030204" charset="0"/>
              <a:cs typeface="Cambria" panose="02040503050406030204" charset="0"/>
            </a:endParaRPr>
          </a:p>
        </p:txBody>
      </p:sp>
      <p:sp>
        <p:nvSpPr>
          <p:cNvPr id="5" name="Text Box 4"/>
          <p:cNvSpPr txBox="1"/>
          <p:nvPr/>
        </p:nvSpPr>
        <p:spPr>
          <a:xfrm>
            <a:off x="3635375" y="6530340"/>
            <a:ext cx="4920615" cy="29718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8:  Reinforcement Learning driven Hybrid Clustering (RLHC)</a:t>
            </a:r>
            <a:endParaRPr lang="en-US" altLang="en-US" sz="1400" i="1">
              <a:latin typeface="Cambria" panose="02040503050406030204" charset="0"/>
              <a:cs typeface="Cambria" panose="02040503050406030204" charset="0"/>
            </a:endParaRPr>
          </a:p>
        </p:txBody>
      </p:sp>
      <p:pic>
        <p:nvPicPr>
          <p:cNvPr id="3" name="Picture 2" descr="future_work"/>
          <p:cNvPicPr>
            <a:picLocks noChangeAspect="1"/>
          </p:cNvPicPr>
          <p:nvPr/>
        </p:nvPicPr>
        <p:blipFill>
          <a:blip r:embed="rId1"/>
          <a:stretch>
            <a:fillRect/>
          </a:stretch>
        </p:blipFill>
        <p:spPr>
          <a:xfrm>
            <a:off x="1151890" y="583565"/>
            <a:ext cx="9918700" cy="58813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739140" y="279400"/>
            <a:ext cx="1083564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1: </a:t>
            </a:r>
            <a:r>
              <a:rPr lang="en-US" altLang="en-US" sz="3200" b="1">
                <a:latin typeface="Cambria" panose="02040503050406030204" charset="0"/>
                <a:cs typeface="Cambria" panose="02040503050406030204" charset="0"/>
              </a:rPr>
              <a:t>Distributed Energy Efficient Clustering Protocol</a:t>
            </a:r>
            <a:endParaRPr lang="en-US" altLang="en-US" sz="3200" b="1">
              <a:latin typeface="Cambria" panose="02040503050406030204" charset="0"/>
              <a:cs typeface="Cambria" panose="02040503050406030204" charset="0"/>
            </a:endParaRPr>
          </a:p>
        </p:txBody>
      </p:sp>
      <p:sp>
        <p:nvSpPr>
          <p:cNvPr id="5" name="Text Box 4"/>
          <p:cNvSpPr txBox="1"/>
          <p:nvPr/>
        </p:nvSpPr>
        <p:spPr>
          <a:xfrm>
            <a:off x="7425055" y="6254750"/>
            <a:ext cx="2724785" cy="28194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8:  Candidates cluster heads</a:t>
            </a:r>
            <a:endParaRPr lang="en-US" altLang="en-US" sz="1400" i="1">
              <a:latin typeface="Cambria" panose="02040503050406030204" charset="0"/>
              <a:cs typeface="Cambria" panose="02040503050406030204" charset="0"/>
            </a:endParaRPr>
          </a:p>
        </p:txBody>
      </p:sp>
      <p:pic>
        <p:nvPicPr>
          <p:cNvPr id="4" name="Picture 3" descr="Untitled Diagram (2)"/>
          <p:cNvPicPr>
            <a:picLocks noChangeAspect="1"/>
          </p:cNvPicPr>
          <p:nvPr/>
        </p:nvPicPr>
        <p:blipFill>
          <a:blip r:embed="rId1"/>
          <a:stretch>
            <a:fillRect/>
          </a:stretch>
        </p:blipFill>
        <p:spPr>
          <a:xfrm>
            <a:off x="5389880" y="5093335"/>
            <a:ext cx="6793865" cy="1140460"/>
          </a:xfrm>
          <a:prstGeom prst="rect">
            <a:avLst/>
          </a:prstGeom>
        </p:spPr>
      </p:pic>
      <p:sp>
        <p:nvSpPr>
          <p:cNvPr id="11" name="Text Box 10"/>
          <p:cNvSpPr txBox="1"/>
          <p:nvPr/>
        </p:nvSpPr>
        <p:spPr>
          <a:xfrm>
            <a:off x="7844155" y="3595370"/>
            <a:ext cx="1802130" cy="2679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DEEC Protocol</a:t>
            </a:r>
            <a:endParaRPr lang="en-US" altLang="en-US" sz="1400" i="1">
              <a:latin typeface="Cambria" panose="02040503050406030204" charset="0"/>
              <a:cs typeface="Cambria" panose="02040503050406030204" charset="0"/>
            </a:endParaRPr>
          </a:p>
        </p:txBody>
      </p:sp>
      <p:pic>
        <p:nvPicPr>
          <p:cNvPr id="12" name="Image 6"/>
          <p:cNvPicPr/>
          <p:nvPr/>
        </p:nvPicPr>
        <p:blipFill>
          <a:blip r:embed="rId2" cstate="print"/>
          <a:stretch>
            <a:fillRect/>
          </a:stretch>
        </p:blipFill>
        <p:spPr>
          <a:xfrm>
            <a:off x="557530" y="3420110"/>
            <a:ext cx="4052570" cy="830580"/>
          </a:xfrm>
          <a:prstGeom prst="rect">
            <a:avLst/>
          </a:prstGeom>
        </p:spPr>
      </p:pic>
      <p:pic>
        <p:nvPicPr>
          <p:cNvPr id="13" name="Image 8"/>
          <p:cNvPicPr/>
          <p:nvPr/>
        </p:nvPicPr>
        <p:blipFill>
          <a:blip r:embed="rId3" cstate="print"/>
          <a:stretch>
            <a:fillRect/>
          </a:stretch>
        </p:blipFill>
        <p:spPr>
          <a:xfrm>
            <a:off x="568960" y="5647055"/>
            <a:ext cx="2306320" cy="763270"/>
          </a:xfrm>
          <a:prstGeom prst="rect">
            <a:avLst/>
          </a:prstGeom>
        </p:spPr>
      </p:pic>
      <p:pic>
        <p:nvPicPr>
          <p:cNvPr id="17" name="Image 10"/>
          <p:cNvPicPr/>
          <p:nvPr/>
        </p:nvPicPr>
        <p:blipFill>
          <a:blip r:embed="rId4" cstate="print"/>
          <a:stretch>
            <a:fillRect/>
          </a:stretch>
        </p:blipFill>
        <p:spPr>
          <a:xfrm>
            <a:off x="565785" y="4664710"/>
            <a:ext cx="2557780" cy="641985"/>
          </a:xfrm>
          <a:prstGeom prst="rect">
            <a:avLst/>
          </a:prstGeom>
        </p:spPr>
      </p:pic>
      <p:sp>
        <p:nvSpPr>
          <p:cNvPr id="18" name="Text Box 17"/>
          <p:cNvSpPr txBox="1"/>
          <p:nvPr/>
        </p:nvSpPr>
        <p:spPr>
          <a:xfrm>
            <a:off x="221615" y="1470025"/>
            <a:ext cx="468693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Incorporates node heterogeneity.</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Provides an energy aware CH list.</a:t>
            </a:r>
            <a:endParaRPr lang="en-US" altLang="en-US" sz="2000" b="1">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equations that guide DEECP are:</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3" name="Picture 2" descr="deecp"/>
          <p:cNvPicPr>
            <a:picLocks noChangeAspect="1"/>
          </p:cNvPicPr>
          <p:nvPr/>
        </p:nvPicPr>
        <p:blipFill>
          <a:blip r:embed="rId5"/>
          <a:stretch>
            <a:fillRect/>
          </a:stretch>
        </p:blipFill>
        <p:spPr>
          <a:xfrm>
            <a:off x="5390515" y="1669415"/>
            <a:ext cx="6793230" cy="18383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1722755" y="279400"/>
            <a:ext cx="874649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2: </a:t>
            </a:r>
            <a:r>
              <a:rPr lang="en-US" altLang="en-US" sz="3200" b="1">
                <a:latin typeface="Cambria" panose="02040503050406030204" charset="0"/>
                <a:cs typeface="Cambria" panose="02040503050406030204" charset="0"/>
              </a:rPr>
              <a:t>Energy Efficient Knapsack Algorithm</a:t>
            </a:r>
            <a:endParaRPr lang="en-US" altLang="en-US" sz="3200" b="1">
              <a:latin typeface="Cambria" panose="02040503050406030204" charset="0"/>
              <a:cs typeface="Cambria" panose="02040503050406030204" charset="0"/>
            </a:endParaRPr>
          </a:p>
        </p:txBody>
      </p:sp>
      <p:sp>
        <p:nvSpPr>
          <p:cNvPr id="5" name="Text Box 4"/>
          <p:cNvSpPr txBox="1"/>
          <p:nvPr/>
        </p:nvSpPr>
        <p:spPr>
          <a:xfrm>
            <a:off x="7011670" y="6376035"/>
            <a:ext cx="3646170" cy="28257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Spatially and centrally distributed CH</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293735" y="4046855"/>
            <a:ext cx="1802130" cy="2679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EEK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470025"/>
            <a:ext cx="587438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Ensures CH centrality (better positioning)</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Maintains spatial diversity among CHs</a:t>
            </a: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 that guide EEKA is:</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6" name="Picture 5" descr="eekaLayer"/>
          <p:cNvPicPr>
            <a:picLocks noChangeAspect="1"/>
          </p:cNvPicPr>
          <p:nvPr/>
        </p:nvPicPr>
        <p:blipFill>
          <a:blip r:embed="rId1"/>
          <a:stretch>
            <a:fillRect/>
          </a:stretch>
        </p:blipFill>
        <p:spPr>
          <a:xfrm>
            <a:off x="5481955" y="5233670"/>
            <a:ext cx="6706235" cy="1145540"/>
          </a:xfrm>
          <a:prstGeom prst="rect">
            <a:avLst/>
          </a:prstGeom>
        </p:spPr>
      </p:pic>
      <p:pic>
        <p:nvPicPr>
          <p:cNvPr id="7" name="2384804F-3998-4D57-9195-F3826E402611-5" descr="wps"/>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500" y="3704590"/>
            <a:ext cx="5735320" cy="683260"/>
          </a:xfrm>
          <a:prstGeom prst="rect">
            <a:avLst/>
          </a:prstGeom>
        </p:spPr>
      </p:pic>
      <p:pic>
        <p:nvPicPr>
          <p:cNvPr id="22" name="Picture 21" descr="eeka"/>
          <p:cNvPicPr>
            <a:picLocks noChangeAspect="1"/>
          </p:cNvPicPr>
          <p:nvPr/>
        </p:nvPicPr>
        <p:blipFill>
          <a:blip r:embed="rId4"/>
          <a:stretch>
            <a:fillRect/>
          </a:stretch>
        </p:blipFill>
        <p:spPr>
          <a:xfrm>
            <a:off x="6209030" y="1590040"/>
            <a:ext cx="5971540" cy="2370455"/>
          </a:xfrm>
          <a:prstGeom prst="rect">
            <a:avLst/>
          </a:prstGeom>
        </p:spPr>
      </p:pic>
      <p:pic>
        <p:nvPicPr>
          <p:cNvPr id="25" name="2384804F-3998-4D57-9195-F3826E402611-13" descr="C:/Users/LENOVO WORLD/AppData/Local/Temp/wps.PGUBUewp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825" y="4719320"/>
            <a:ext cx="5245100" cy="19138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400425" y="279400"/>
            <a:ext cx="539178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Layer 3: K-Means</a:t>
            </a:r>
            <a:r>
              <a:rPr lang="en-US" altLang="en-US" sz="3200" b="1">
                <a:latin typeface="Cambria" panose="02040503050406030204" charset="0"/>
                <a:cs typeface="Cambria" panose="02040503050406030204" charset="0"/>
              </a:rPr>
              <a:t> Algorithm</a:t>
            </a:r>
            <a:endParaRPr lang="en-US" altLang="en-US" sz="3200" b="1">
              <a:latin typeface="Cambria" panose="02040503050406030204" charset="0"/>
              <a:cs typeface="Cambria" panose="02040503050406030204" charset="0"/>
            </a:endParaRPr>
          </a:p>
        </p:txBody>
      </p:sp>
      <p:sp>
        <p:nvSpPr>
          <p:cNvPr id="5" name="Text Box 4"/>
          <p:cNvSpPr txBox="1"/>
          <p:nvPr/>
        </p:nvSpPr>
        <p:spPr>
          <a:xfrm>
            <a:off x="7598410" y="6474460"/>
            <a:ext cx="2759710" cy="26924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Spatially compact cluster</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259445" y="4746625"/>
            <a:ext cx="2188210" cy="26860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K-Means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367790"/>
            <a:ext cx="7037705" cy="208343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Clusters nodes into spatially compact groups based on their physical locations.</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Reduces the complexity of the RL by enabling cluster level decision making instead of node level control.</a:t>
            </a:r>
            <a:endParaRPr lang="en-US" altLang="en-US" sz="2000" b="1">
              <a:latin typeface="Cambria" panose="02040503050406030204" charset="0"/>
              <a:cs typeface="Cambria" panose="02040503050406030204" charset="0"/>
            </a:endParaRPr>
          </a:p>
          <a:p>
            <a:pPr indent="0">
              <a:buFont typeface="+mj-lt"/>
              <a:buNone/>
            </a:pPr>
            <a:endParaRPr lang="en-US" altLang="en-US" sz="2000" b="1">
              <a:latin typeface="Cambria" panose="02040503050406030204" charset="0"/>
              <a:cs typeface="Cambria" panose="02040503050406030204" charset="0"/>
            </a:endParaRPr>
          </a:p>
          <a:p>
            <a:pPr indent="0">
              <a:buFont typeface="Wingdings" panose="05000000000000000000" charset="0"/>
              <a:buNone/>
            </a:pPr>
            <a:r>
              <a:rPr lang="en-US" altLang="en-US" sz="2000">
                <a:latin typeface="Cambria" panose="02040503050406030204" charset="0"/>
                <a:cs typeface="Cambria" panose="02040503050406030204" charset="0"/>
                <a:sym typeface="+mn-ea"/>
              </a:rPr>
              <a:t>The core equation that guide K-Means is:</a:t>
            </a:r>
            <a:endParaRPr lang="en-US" altLang="en-US" sz="2000">
              <a:latin typeface="Cambria" panose="02040503050406030204" charset="0"/>
              <a:cs typeface="Cambria" panose="02040503050406030204" charset="0"/>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3" name="Picture 2" descr="k-meansLayer"/>
          <p:cNvPicPr>
            <a:picLocks noChangeAspect="1"/>
          </p:cNvPicPr>
          <p:nvPr/>
        </p:nvPicPr>
        <p:blipFill>
          <a:blip r:embed="rId1"/>
          <a:stretch>
            <a:fillRect/>
          </a:stretch>
        </p:blipFill>
        <p:spPr>
          <a:xfrm>
            <a:off x="5351145" y="5328285"/>
            <a:ext cx="6837680" cy="1146175"/>
          </a:xfrm>
          <a:prstGeom prst="rect">
            <a:avLst/>
          </a:prstGeom>
        </p:spPr>
      </p:pic>
      <p:pic>
        <p:nvPicPr>
          <p:cNvPr id="6" name="Picture 5" descr="k-means"/>
          <p:cNvPicPr>
            <a:picLocks noChangeAspect="1"/>
          </p:cNvPicPr>
          <p:nvPr/>
        </p:nvPicPr>
        <p:blipFill>
          <a:blip r:embed="rId2"/>
          <a:stretch>
            <a:fillRect/>
          </a:stretch>
        </p:blipFill>
        <p:spPr>
          <a:xfrm>
            <a:off x="6514465" y="1551940"/>
            <a:ext cx="5677535" cy="3253105"/>
          </a:xfrm>
          <a:prstGeom prst="rect">
            <a:avLst/>
          </a:prstGeom>
        </p:spPr>
      </p:pic>
      <p:pic>
        <p:nvPicPr>
          <p:cNvPr id="7" name="2384804F-3998-4D57-9195-F3826E402611-12" descr="wp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470" y="3827145"/>
            <a:ext cx="4631690" cy="851535"/>
          </a:xfrm>
          <a:prstGeom prst="rect">
            <a:avLst/>
          </a:prstGeom>
        </p:spPr>
      </p:pic>
      <p:pic>
        <p:nvPicPr>
          <p:cNvPr id="17" name="2384804F-3998-4D57-9195-F3826E402611-13" descr="C:/Users/LENOVO WORLD/AppData/Local/Temp/wps.qCqFsWwp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790" y="5057775"/>
            <a:ext cx="5035550" cy="15811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1441450" y="279400"/>
            <a:ext cx="9610090"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Layer 4: Reinforcement Learning Using Q-Learning</a:t>
            </a:r>
            <a:endParaRPr lang="en-US" altLang="en-US" sz="3200" b="1">
              <a:latin typeface="Cambria" panose="02040503050406030204" charset="0"/>
              <a:cs typeface="Cambria" panose="02040503050406030204" charset="0"/>
            </a:endParaRPr>
          </a:p>
        </p:txBody>
      </p:sp>
      <p:sp>
        <p:nvSpPr>
          <p:cNvPr id="5" name="Text Box 4"/>
          <p:cNvSpPr txBox="1"/>
          <p:nvPr/>
        </p:nvSpPr>
        <p:spPr>
          <a:xfrm>
            <a:off x="6111875" y="6547485"/>
            <a:ext cx="4721225" cy="337185"/>
          </a:xfrm>
          <a:prstGeom prst="rect">
            <a:avLst/>
          </a:prstGeom>
          <a:noFill/>
        </p:spPr>
        <p:txBody>
          <a:bodyPr wrap="square" rtlCol="0">
            <a:noAutofit/>
          </a:bodyPr>
          <a:p>
            <a:r>
              <a:rPr lang="en-US" altLang="en-US" sz="1400" i="1">
                <a:latin typeface="Cambria" panose="02040503050406030204" charset="0"/>
                <a:cs typeface="Cambria" panose="02040503050406030204" charset="0"/>
              </a:rPr>
              <a:t>Centralized Q-Learning Agent Optimizing Cluster Formation</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555990" y="4966335"/>
            <a:ext cx="1777365" cy="31623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RL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1615" y="1265555"/>
            <a:ext cx="6405245" cy="2879725"/>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Adaptive decision making by observing network metrics (energy, cluster load, PDR) and chooses adaptive actions.</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Learning from feedback by evaluating the outcome of each action using a reward function and updates the Q-table.</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sym typeface="+mn-ea"/>
            </a:endParaRPr>
          </a:p>
          <a:p>
            <a:pPr marL="285750" indent="-285750">
              <a:buFont typeface="Wingdings" panose="05000000000000000000" charset="0"/>
              <a:buChar char="v"/>
            </a:pPr>
            <a:endParaRPr lang="en-US" altLang="en-US" sz="2000">
              <a:latin typeface="Cambria" panose="02040503050406030204" charset="0"/>
              <a:cs typeface="Cambria" panose="02040503050406030204" charset="0"/>
            </a:endParaRPr>
          </a:p>
        </p:txBody>
      </p:sp>
      <p:pic>
        <p:nvPicPr>
          <p:cNvPr id="4" name="Picture 3" descr="rl"/>
          <p:cNvPicPr>
            <a:picLocks noChangeAspect="1"/>
          </p:cNvPicPr>
          <p:nvPr/>
        </p:nvPicPr>
        <p:blipFill>
          <a:blip r:embed="rId1"/>
          <a:stretch>
            <a:fillRect/>
          </a:stretch>
        </p:blipFill>
        <p:spPr>
          <a:xfrm>
            <a:off x="5490845" y="5452745"/>
            <a:ext cx="6708140" cy="1123950"/>
          </a:xfrm>
          <a:prstGeom prst="rect">
            <a:avLst/>
          </a:prstGeom>
        </p:spPr>
      </p:pic>
      <p:pic>
        <p:nvPicPr>
          <p:cNvPr id="21" name="2384804F-3998-4D57-9195-F3826E402611-10" descr="C:/Users/LENOVO WORLD/AppData/Local/Temp/wpp.jsGiWlwp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125" y="4758690"/>
            <a:ext cx="6028690" cy="551180"/>
          </a:xfrm>
          <a:prstGeom prst="rect">
            <a:avLst/>
          </a:prstGeom>
        </p:spPr>
      </p:pic>
      <p:pic>
        <p:nvPicPr>
          <p:cNvPr id="22" name="2384804F-3998-4D57-9195-F3826E402611-11" descr="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125" y="3908425"/>
            <a:ext cx="6028055" cy="438785"/>
          </a:xfrm>
          <a:prstGeom prst="rect">
            <a:avLst/>
          </a:prstGeom>
        </p:spPr>
      </p:pic>
      <p:sp>
        <p:nvSpPr>
          <p:cNvPr id="23" name="Text Box 22"/>
          <p:cNvSpPr txBox="1"/>
          <p:nvPr/>
        </p:nvSpPr>
        <p:spPr>
          <a:xfrm>
            <a:off x="365125" y="5701030"/>
            <a:ext cx="4909185" cy="715010"/>
          </a:xfrm>
          <a:prstGeom prst="rect">
            <a:avLst/>
          </a:prstGeom>
          <a:noFill/>
        </p:spPr>
        <p:txBody>
          <a:bodyPr wrap="square" rtlCol="0">
            <a:noAutofit/>
          </a:bodyPr>
          <a:p>
            <a:r>
              <a:rPr lang="en-US" altLang="en-US">
                <a:latin typeface="Cambria" panose="02040503050406030204" charset="0"/>
                <a:cs typeface="Cambria" panose="02040503050406030204" charset="0"/>
                <a:sym typeface="+mn-ea"/>
              </a:rPr>
              <a:t>Above equations are state value function and  Q-Table update formula which guide Q-Learning.</a:t>
            </a:r>
            <a:endParaRPr lang="en-US" altLang="en-US">
              <a:latin typeface="Cambria" panose="02040503050406030204" charset="0"/>
              <a:cs typeface="Cambria" panose="02040503050406030204" charset="0"/>
            </a:endParaRPr>
          </a:p>
          <a:p>
            <a:endParaRPr lang="en-US"/>
          </a:p>
        </p:txBody>
      </p:sp>
      <p:pic>
        <p:nvPicPr>
          <p:cNvPr id="25" name="Picture 24" descr="RL"/>
          <p:cNvPicPr>
            <a:picLocks noChangeAspect="1"/>
          </p:cNvPicPr>
          <p:nvPr/>
        </p:nvPicPr>
        <p:blipFill>
          <a:blip r:embed="rId6"/>
          <a:stretch>
            <a:fillRect/>
          </a:stretch>
        </p:blipFill>
        <p:spPr>
          <a:xfrm>
            <a:off x="6743700" y="1336040"/>
            <a:ext cx="5415915" cy="37033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439035" y="241935"/>
            <a:ext cx="7313930" cy="71247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Layer 5: Communication Management</a:t>
            </a:r>
            <a:endParaRPr lang="en-US" altLang="en-US" sz="3200" b="1">
              <a:latin typeface="Cambria" panose="02040503050406030204" charset="0"/>
              <a:cs typeface="Cambria" panose="02040503050406030204" charset="0"/>
            </a:endParaRPr>
          </a:p>
        </p:txBody>
      </p:sp>
      <p:sp>
        <p:nvSpPr>
          <p:cNvPr id="5" name="Text Box 4"/>
          <p:cNvSpPr txBox="1"/>
          <p:nvPr/>
        </p:nvSpPr>
        <p:spPr>
          <a:xfrm>
            <a:off x="5922010" y="6547485"/>
            <a:ext cx="4911090" cy="337185"/>
          </a:xfrm>
          <a:prstGeom prst="rect">
            <a:avLst/>
          </a:prstGeom>
          <a:noFill/>
        </p:spPr>
        <p:txBody>
          <a:bodyPr wrap="square" rtlCol="0">
            <a:noAutofit/>
          </a:bodyPr>
          <a:p>
            <a:r>
              <a:rPr lang="en-US" altLang="en-US" sz="1400" i="1">
                <a:latin typeface="Cambria" panose="02040503050406030204" charset="0"/>
                <a:cs typeface="Cambria" panose="02040503050406030204" charset="0"/>
              </a:rPr>
              <a:t>Fig 10: Multihopping communication under composite channel</a:t>
            </a:r>
            <a:endParaRPr lang="en-US" altLang="en-US" sz="1400" i="1">
              <a:latin typeface="Cambria" panose="02040503050406030204" charset="0"/>
              <a:cs typeface="Cambria" panose="02040503050406030204" charset="0"/>
            </a:endParaRPr>
          </a:p>
        </p:txBody>
      </p:sp>
      <p:sp>
        <p:nvSpPr>
          <p:cNvPr id="11" name="Text Box 10"/>
          <p:cNvSpPr txBox="1"/>
          <p:nvPr/>
        </p:nvSpPr>
        <p:spPr>
          <a:xfrm>
            <a:off x="8489950" y="4973320"/>
            <a:ext cx="1777365" cy="31623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9:  RL Algorithm</a:t>
            </a:r>
            <a:endParaRPr lang="en-US" altLang="en-US" sz="1400" i="1">
              <a:latin typeface="Cambria" panose="02040503050406030204" charset="0"/>
              <a:cs typeface="Cambria" panose="02040503050406030204" charset="0"/>
            </a:endParaRPr>
          </a:p>
        </p:txBody>
      </p:sp>
      <p:sp>
        <p:nvSpPr>
          <p:cNvPr id="18" name="Text Box 17"/>
          <p:cNvSpPr txBox="1"/>
          <p:nvPr/>
        </p:nvSpPr>
        <p:spPr>
          <a:xfrm>
            <a:off x="220980" y="1306830"/>
            <a:ext cx="6388100" cy="2272030"/>
          </a:xfrm>
          <a:prstGeom prst="rect">
            <a:avLst/>
          </a:prstGeom>
          <a:noFill/>
        </p:spPr>
        <p:txBody>
          <a:bodyPr wrap="square" rtlCol="0">
            <a:noAutofit/>
          </a:bodyPr>
          <a:p>
            <a:pPr marL="514350" indent="-514350">
              <a:buFont typeface="+mj-lt"/>
              <a:buAutoNum type="romanUcPeriod"/>
            </a:pPr>
            <a:r>
              <a:rPr lang="en-US" altLang="en-US" sz="2000" b="1">
                <a:latin typeface="Cambria" panose="02040503050406030204" charset="0"/>
                <a:cs typeface="Cambria" panose="02040503050406030204" charset="0"/>
              </a:rPr>
              <a:t>Multihop Routing with Dijkstra Algorithm: Determines the optimal paths for data packets from sensor nodes to the sink.</a:t>
            </a:r>
            <a:endParaRPr lang="en-US" altLang="en-US" sz="2000" b="1">
              <a:latin typeface="Cambria" panose="02040503050406030204" charset="0"/>
              <a:cs typeface="Cambria" panose="02040503050406030204" charset="0"/>
            </a:endParaRPr>
          </a:p>
          <a:p>
            <a:pPr marL="514350" indent="-514350">
              <a:buFont typeface="+mj-lt"/>
              <a:buAutoNum type="romanUcPeriod"/>
            </a:pPr>
            <a:endParaRPr lang="en-US" altLang="en-US" sz="2000" b="1">
              <a:latin typeface="Cambria" panose="02040503050406030204" charset="0"/>
              <a:cs typeface="Cambria" panose="02040503050406030204" charset="0"/>
            </a:endParaRPr>
          </a:p>
          <a:p>
            <a:pPr marL="514350" indent="-514350">
              <a:buFont typeface="+mj-lt"/>
              <a:buAutoNum type="romanUcPeriod"/>
            </a:pPr>
            <a:r>
              <a:rPr lang="en-US" altLang="en-US" sz="2000" b="1">
                <a:latin typeface="Cambria" panose="02040503050406030204" charset="0"/>
                <a:cs typeface="Cambria" panose="02040503050406030204" charset="0"/>
              </a:rPr>
              <a:t>Uses Rician for small scale variations and Log Normal shadowing for large-scale effects to compute realistic channel link gains.</a:t>
            </a:r>
            <a:endParaRPr lang="en-US" altLang="en-US" sz="2000" b="1">
              <a:latin typeface="Cambria" panose="02040503050406030204" charset="0"/>
              <a:cs typeface="Cambria" panose="02040503050406030204" charset="0"/>
            </a:endParaRPr>
          </a:p>
        </p:txBody>
      </p:sp>
      <p:sp>
        <p:nvSpPr>
          <p:cNvPr id="23" name="Text Box 22"/>
          <p:cNvSpPr txBox="1"/>
          <p:nvPr/>
        </p:nvSpPr>
        <p:spPr>
          <a:xfrm>
            <a:off x="320675" y="3578860"/>
            <a:ext cx="5303520" cy="378460"/>
          </a:xfrm>
          <a:prstGeom prst="rect">
            <a:avLst/>
          </a:prstGeom>
          <a:noFill/>
        </p:spPr>
        <p:txBody>
          <a:bodyPr wrap="square" rtlCol="0">
            <a:noAutofit/>
          </a:bodyPr>
          <a:p>
            <a:r>
              <a:rPr lang="en-US" altLang="en-US">
                <a:latin typeface="Cambria" panose="02040503050406030204" charset="0"/>
                <a:cs typeface="Cambria" panose="02040503050406030204" charset="0"/>
                <a:sym typeface="+mn-ea"/>
              </a:rPr>
              <a:t>The core equations which guide Composite channel:</a:t>
            </a:r>
            <a:endParaRPr lang="en-US" altLang="en-US">
              <a:latin typeface="Cambria" panose="02040503050406030204" charset="0"/>
              <a:cs typeface="Cambria" panose="02040503050406030204" charset="0"/>
            </a:endParaRPr>
          </a:p>
          <a:p>
            <a:endParaRPr lang="en-US"/>
          </a:p>
        </p:txBody>
      </p:sp>
      <p:pic>
        <p:nvPicPr>
          <p:cNvPr id="3" name="Picture 2" descr="comm"/>
          <p:cNvPicPr>
            <a:picLocks noChangeAspect="1"/>
          </p:cNvPicPr>
          <p:nvPr/>
        </p:nvPicPr>
        <p:blipFill>
          <a:blip r:embed="rId1"/>
          <a:stretch>
            <a:fillRect/>
          </a:stretch>
        </p:blipFill>
        <p:spPr>
          <a:xfrm>
            <a:off x="5515610" y="5320030"/>
            <a:ext cx="6668770" cy="1216660"/>
          </a:xfrm>
          <a:prstGeom prst="rect">
            <a:avLst/>
          </a:prstGeom>
        </p:spPr>
      </p:pic>
      <p:pic>
        <p:nvPicPr>
          <p:cNvPr id="7" name="Picture 6" descr="comm"/>
          <p:cNvPicPr>
            <a:picLocks noChangeAspect="1"/>
          </p:cNvPicPr>
          <p:nvPr/>
        </p:nvPicPr>
        <p:blipFill>
          <a:blip r:embed="rId2"/>
          <a:stretch>
            <a:fillRect/>
          </a:stretch>
        </p:blipFill>
        <p:spPr>
          <a:xfrm>
            <a:off x="6770370" y="1362075"/>
            <a:ext cx="5391150" cy="3571875"/>
          </a:xfrm>
          <a:prstGeom prst="rect">
            <a:avLst/>
          </a:prstGeom>
        </p:spPr>
      </p:pic>
      <p:pic>
        <p:nvPicPr>
          <p:cNvPr id="12" name="2384804F-3998-4D57-9195-F3826E402611-16" descr="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40" y="4020185"/>
            <a:ext cx="4852670" cy="728980"/>
          </a:xfrm>
          <a:prstGeom prst="rect">
            <a:avLst/>
          </a:prstGeom>
        </p:spPr>
      </p:pic>
      <p:pic>
        <p:nvPicPr>
          <p:cNvPr id="17" name="2384804F-3998-4D57-9195-F3826E402611-17" descr="wp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305" y="5029835"/>
            <a:ext cx="4364355" cy="316865"/>
          </a:xfrm>
          <a:prstGeom prst="rect">
            <a:avLst/>
          </a:prstGeom>
        </p:spPr>
      </p:pic>
      <p:pic>
        <p:nvPicPr>
          <p:cNvPr id="20" name="2384804F-3998-4D57-9195-F3826E402611-18" descr="C:/Users/LENOVO WORLD/AppData/Local/Temp/wpp.TCIPStwpp"/>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225" y="5639435"/>
            <a:ext cx="4496435" cy="1087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1578393855_image9"/>
          <p:cNvPicPr>
            <a:picLocks noChangeAspect="1"/>
          </p:cNvPicPr>
          <p:nvPr/>
        </p:nvPicPr>
        <p:blipFill>
          <a:blip r:embed="rId1"/>
          <a:stretch>
            <a:fillRect/>
          </a:stretch>
        </p:blipFill>
        <p:spPr>
          <a:xfrm>
            <a:off x="6482715" y="-10160"/>
            <a:ext cx="5693410" cy="6867525"/>
          </a:xfrm>
          <a:prstGeom prst="rect">
            <a:avLst/>
          </a:prstGeom>
        </p:spPr>
      </p:pic>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609600" y="335915"/>
            <a:ext cx="2929255" cy="641985"/>
          </a:xfrm>
          <a:prstGeom prst="rect">
            <a:avLst/>
          </a:prstGeom>
          <a:noFill/>
        </p:spPr>
        <p:txBody>
          <a:bodyPr wrap="square" rtlCol="0">
            <a:noAutofit/>
          </a:bodyPr>
          <a:p>
            <a:r>
              <a:rPr lang="en-US" altLang="en-US" sz="3200" b="1">
                <a:latin typeface="Cambria" panose="02040503050406030204" charset="0"/>
                <a:cs typeface="Cambria" panose="02040503050406030204" charset="0"/>
              </a:rPr>
              <a:t>Background </a:t>
            </a:r>
            <a:endParaRPr lang="en-US" altLang="en-US" sz="3200" b="1">
              <a:latin typeface="Cambria" panose="02040503050406030204" charset="0"/>
              <a:cs typeface="Cambria" panose="02040503050406030204" charset="0"/>
            </a:endParaRPr>
          </a:p>
        </p:txBody>
      </p:sp>
      <p:sp>
        <p:nvSpPr>
          <p:cNvPr id="3" name="Text Box 2"/>
          <p:cNvSpPr txBox="1"/>
          <p:nvPr/>
        </p:nvSpPr>
        <p:spPr>
          <a:xfrm>
            <a:off x="595630" y="1023620"/>
            <a:ext cx="5913120" cy="5571490"/>
          </a:xfrm>
          <a:prstGeom prst="rect">
            <a:avLst/>
          </a:prstGeom>
          <a:noFill/>
        </p:spPr>
        <p:txBody>
          <a:bodyPr wrap="square" rtlCol="0">
            <a:noAutofit/>
            <a:scene3d>
              <a:camera prst="orthographicFront">
                <a:rot lat="0" lon="0" rev="0"/>
              </a:camera>
              <a:lightRig rig="threePt" dir="t"/>
            </a:scene3d>
          </a:bodyPr>
          <a:p>
            <a:pPr marL="457200" indent="-457200">
              <a:buFont typeface="Wingdings" panose="05000000000000000000" charset="0"/>
              <a:buChar char="v"/>
            </a:pPr>
            <a:r>
              <a:rPr lang="en-US" altLang="en-US" sz="2000" b="1">
                <a:latin typeface="Cambria" panose="02040503050406030204" charset="0"/>
                <a:cs typeface="Cambria" panose="02040503050406030204" charset="0"/>
              </a:rPr>
              <a:t>Mining Industry:</a:t>
            </a:r>
            <a:r>
              <a:rPr lang="en-US" altLang="en-US" sz="2000">
                <a:latin typeface="Cambria" panose="02040503050406030204" charset="0"/>
                <a:cs typeface="Cambria" panose="02040503050406030204" charset="0"/>
              </a:rPr>
              <a:t> The India’s major </a:t>
            </a:r>
            <a:r>
              <a:rPr lang="en-US" altLang="en-US" sz="2000">
                <a:latin typeface="Cambria" panose="02040503050406030204" charset="0"/>
                <a:cs typeface="Cambria" panose="02040503050406030204" charset="0"/>
                <a:sym typeface="+mn-ea"/>
              </a:rPr>
              <a:t>mining regions are Jharkhand, Odisha, Chhattisgarh, Madhya Pradesh and Karnataka</a:t>
            </a:r>
            <a:r>
              <a:rPr lang="en-US" altLang="en-US" sz="1400">
                <a:latin typeface="Cambria" panose="02040503050406030204" charset="0"/>
                <a:cs typeface="Cambria" panose="02040503050406030204" charset="0"/>
                <a:sym typeface="+mn-ea"/>
              </a:rPr>
              <a:t>[1]</a:t>
            </a:r>
            <a:r>
              <a:rPr lang="en-US" altLang="en-US" sz="2000">
                <a:latin typeface="Cambria" panose="02040503050406030204" charset="0"/>
                <a:cs typeface="Cambria" panose="02040503050406030204" charset="0"/>
                <a:sym typeface="+mn-ea"/>
              </a:rPr>
              <a:t>.</a:t>
            </a:r>
            <a:endParaRPr lang="en-US" altLang="en-US" sz="2000">
              <a:latin typeface="Cambria" panose="02040503050406030204" charset="0"/>
              <a:cs typeface="Cambria" panose="02040503050406030204" charset="0"/>
            </a:endParaRPr>
          </a:p>
          <a:p>
            <a:pPr marL="457200" indent="-457200">
              <a:buFont typeface="Wingdings" panose="05000000000000000000" charset="0"/>
              <a:buChar char="v"/>
            </a:pPr>
            <a:endParaRPr lang="en-US" altLang="en-US" sz="2000">
              <a:latin typeface="Cambria" panose="02040503050406030204" charset="0"/>
              <a:cs typeface="Cambria" panose="02040503050406030204" charset="0"/>
              <a:sym typeface="+mn-ea"/>
            </a:endParaRPr>
          </a:p>
          <a:p>
            <a:pPr marL="457200" indent="-457200">
              <a:buFont typeface="Wingdings" panose="05000000000000000000" charset="0"/>
              <a:buChar char="v"/>
            </a:pPr>
            <a:r>
              <a:rPr lang="en-US" altLang="en-US" sz="2000" b="1">
                <a:latin typeface="Cambria" panose="02040503050406030204" charset="0"/>
                <a:cs typeface="Cambria" panose="02040503050406030204" charset="0"/>
              </a:rPr>
              <a:t>Common Risks</a:t>
            </a:r>
            <a:r>
              <a:rPr lang="en-US" altLang="en-US" sz="1400">
                <a:latin typeface="Cambria" panose="02040503050406030204" charset="0"/>
                <a:cs typeface="Cambria" panose="02040503050406030204" charset="0"/>
              </a:rPr>
              <a:t>[2]</a:t>
            </a:r>
            <a:r>
              <a:rPr lang="en-US" altLang="en-US" sz="2000" b="1">
                <a:latin typeface="Cambria" panose="02040503050406030204" charset="0"/>
                <a:cs typeface="Cambria" panose="02040503050406030204" charset="0"/>
              </a:rPr>
              <a:t>: </a:t>
            </a:r>
            <a:endParaRPr lang="en-US" altLang="en-US" sz="2000" b="1">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Gas leaks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Explosions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Roof collapses</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rPr>
              <a:t>Equipment Failures</a:t>
            </a:r>
            <a:endParaRPr lang="en-US" altLang="en-US" sz="2000">
              <a:latin typeface="Cambria" panose="02040503050406030204" charset="0"/>
              <a:cs typeface="Cambria" panose="02040503050406030204" charset="0"/>
            </a:endParaRPr>
          </a:p>
          <a:p>
            <a:pPr marL="457200" indent="-457200">
              <a:buFont typeface="+mj-lt"/>
              <a:buAutoNum type="arabicPeriod"/>
            </a:pPr>
            <a:endParaRPr lang="en-US" altLang="en-US" sz="2000">
              <a:latin typeface="Cambria" panose="02040503050406030204" charset="0"/>
              <a:cs typeface="Cambria" panose="02040503050406030204" charset="0"/>
            </a:endParaRPr>
          </a:p>
          <a:p>
            <a:pPr marL="457200" indent="-457200">
              <a:buFont typeface="Wingdings" panose="05000000000000000000" charset="0"/>
              <a:buChar char="v"/>
            </a:pPr>
            <a:r>
              <a:rPr lang="en-US" altLang="en-US" sz="2000" b="1">
                <a:latin typeface="Cambria" panose="02040503050406030204" charset="0"/>
                <a:cs typeface="Cambria" panose="02040503050406030204" charset="0"/>
              </a:rPr>
              <a:t>India’s mining sector</a:t>
            </a:r>
            <a:r>
              <a:rPr lang="en-US" altLang="en-US" sz="1400">
                <a:latin typeface="Cambria" panose="02040503050406030204" charset="0"/>
                <a:cs typeface="Cambria" panose="02040503050406030204" charset="0"/>
              </a:rPr>
              <a:t>[1]</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914400" lvl="1" indent="-457200">
              <a:buFont typeface="Arial" panose="020B0604020202020204" pitchFamily="34" charset="0"/>
              <a:buChar char="•"/>
            </a:pPr>
            <a:r>
              <a:rPr lang="en-US" altLang="en-US" sz="2000">
                <a:latin typeface="Cambria" panose="02040503050406030204" charset="0"/>
                <a:cs typeface="Cambria" panose="02040503050406030204" charset="0"/>
                <a:sym typeface="+mn-ea"/>
              </a:rPr>
              <a:t>Non Metallic mines (53 operational)</a:t>
            </a:r>
            <a:endParaRPr lang="en-US" altLang="en-US" sz="2000">
              <a:latin typeface="Cambria" panose="02040503050406030204" charset="0"/>
              <a:cs typeface="Cambria" panose="02040503050406030204" charset="0"/>
              <a:sym typeface="+mn-ea"/>
            </a:endParaRPr>
          </a:p>
          <a:p>
            <a:pPr marL="1257300" lvl="2" indent="-342900">
              <a:buSzPct val="65000"/>
              <a:buFont typeface="Wingdings" panose="05000000000000000000" charset="0"/>
              <a:buChar char="§"/>
            </a:pPr>
            <a:r>
              <a:rPr lang="en-US" altLang="en-US" sz="2000">
                <a:latin typeface="Cambria" panose="02040503050406030204" charset="0"/>
                <a:cs typeface="Cambria" panose="02040503050406030204" charset="0"/>
                <a:sym typeface="+mn-ea"/>
              </a:rPr>
              <a:t>Depth: Typically from 200 m to 600 m.</a:t>
            </a:r>
            <a:endParaRPr lang="en-US" altLang="en-US" sz="2000">
              <a:latin typeface="Cambria" panose="02040503050406030204" charset="0"/>
              <a:cs typeface="Cambria" panose="02040503050406030204" charset="0"/>
              <a:sym typeface="+mn-ea"/>
            </a:endParaRPr>
          </a:p>
          <a:p>
            <a:pPr marL="1257300" lvl="2" indent="-342900">
              <a:buSzPct val="65000"/>
              <a:buFont typeface="Wingdings" panose="05000000000000000000" charset="0"/>
              <a:buChar char="§"/>
            </a:pPr>
            <a:r>
              <a:rPr lang="en-US" altLang="en-US" sz="2000">
                <a:latin typeface="Cambria" panose="02040503050406030204" charset="0"/>
                <a:cs typeface="Cambria" panose="02040503050406030204" charset="0"/>
                <a:sym typeface="+mn-ea"/>
              </a:rPr>
              <a:t>Length: Typcally 2km to 4km.</a:t>
            </a:r>
            <a:endParaRPr lang="en-US" altLang="en-US" sz="2000">
              <a:latin typeface="Cambria" panose="02040503050406030204" charset="0"/>
              <a:cs typeface="Cambria" panose="02040503050406030204" charset="0"/>
              <a:sym typeface="+mn-ea"/>
            </a:endParaRPr>
          </a:p>
          <a:p>
            <a:pPr marL="1371600" lvl="2" indent="-457200">
              <a:buSzPct val="65000"/>
              <a:buFont typeface="Wingdings" panose="05000000000000000000" charset="0"/>
              <a:buChar char="§"/>
            </a:pPr>
            <a:endParaRPr lang="en-US" altLang="en-US" sz="2000">
              <a:latin typeface="Cambria" panose="02040503050406030204" charset="0"/>
              <a:cs typeface="Cambria" panose="02040503050406030204" charset="0"/>
              <a:sym typeface="+mn-ea"/>
            </a:endParaRPr>
          </a:p>
          <a:p>
            <a:pPr marL="800100" lvl="1" indent="-342900">
              <a:buFont typeface="Arial" panose="020B0604020202020204" pitchFamily="34" charset="0"/>
              <a:buChar char="•"/>
            </a:pPr>
            <a:r>
              <a:rPr lang="en-US" altLang="en-US" sz="2000">
                <a:latin typeface="Cambria" panose="02040503050406030204" charset="0"/>
                <a:cs typeface="Cambria" panose="02040503050406030204" charset="0"/>
                <a:sym typeface="+mn-ea"/>
              </a:rPr>
              <a:t>Metallic mines (</a:t>
            </a:r>
            <a:r>
              <a:rPr lang="en-US" altLang="en-US" sz="2000">
                <a:latin typeface="Cambria" panose="02040503050406030204" charset="0"/>
                <a:cs typeface="Cambria" panose="02040503050406030204" charset="0"/>
              </a:rPr>
              <a:t>182 </a:t>
            </a:r>
            <a:r>
              <a:rPr lang="en-US" altLang="en-US" sz="2000">
                <a:latin typeface="Cambria" panose="02040503050406030204" charset="0"/>
                <a:cs typeface="Cambria" panose="02040503050406030204" charset="0"/>
                <a:sym typeface="+mn-ea"/>
              </a:rPr>
              <a:t>operational</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1371600" lvl="2" indent="-457200">
              <a:buSzPct val="65000"/>
              <a:buFont typeface="Wingdings" panose="05000000000000000000" charset="0"/>
              <a:buChar char="§"/>
            </a:pPr>
            <a:r>
              <a:rPr lang="en-US" altLang="en-US" sz="2000">
                <a:latin typeface="Cambria" panose="02040503050406030204" charset="0"/>
                <a:cs typeface="Cambria" panose="02040503050406030204" charset="0"/>
                <a:sym typeface="+mn-ea"/>
              </a:rPr>
              <a:t>Depth: Typically from  1km to 4km.</a:t>
            </a:r>
            <a:endParaRPr lang="en-US" altLang="en-US" sz="2000">
              <a:latin typeface="Cambria" panose="02040503050406030204" charset="0"/>
              <a:cs typeface="Cambria" panose="02040503050406030204" charset="0"/>
              <a:sym typeface="+mn-ea"/>
            </a:endParaRPr>
          </a:p>
          <a:p>
            <a:pPr marL="1371600" lvl="2" indent="-457200">
              <a:buSzPct val="65000"/>
              <a:buFont typeface="Wingdings" panose="05000000000000000000" charset="0"/>
              <a:buChar char="§"/>
            </a:pPr>
            <a:r>
              <a:rPr lang="en-US" altLang="en-US" sz="2000">
                <a:latin typeface="Cambria" panose="02040503050406030204" charset="0"/>
                <a:cs typeface="Cambria" panose="02040503050406030204" charset="0"/>
                <a:sym typeface="+mn-ea"/>
              </a:rPr>
              <a:t>Length: Typcally 2km to 5km.</a:t>
            </a:r>
            <a:endParaRPr lang="en-US" altLang="en-US" sz="2000">
              <a:latin typeface="Cambria" panose="02040503050406030204" charset="0"/>
              <a:cs typeface="Cambria" panose="02040503050406030204" charset="0"/>
              <a:sym typeface="+mn-ea"/>
            </a:endParaRPr>
          </a:p>
          <a:p>
            <a:pPr marL="457200" indent="-457200">
              <a:buFont typeface="Wingdings" panose="05000000000000000000" charset="0"/>
              <a:buChar char="v"/>
            </a:pPr>
            <a:endParaRPr lang="en-US" altLang="en-US" sz="2000">
              <a:latin typeface="Cambria" panose="02040503050406030204" charset="0"/>
              <a:cs typeface="Cambria" panose="02040503050406030204" charset="0"/>
            </a:endParaRPr>
          </a:p>
        </p:txBody>
      </p:sp>
      <p:sp>
        <p:nvSpPr>
          <p:cNvPr id="4" name="Text Box 3"/>
          <p:cNvSpPr txBox="1"/>
          <p:nvPr/>
        </p:nvSpPr>
        <p:spPr>
          <a:xfrm>
            <a:off x="6497320" y="6525895"/>
            <a:ext cx="1671955" cy="31623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sz="1200" i="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87900" y="140335"/>
            <a:ext cx="2616835" cy="619760"/>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graphicFrame>
        <p:nvGraphicFramePr>
          <p:cNvPr id="5" name="Table 4"/>
          <p:cNvGraphicFramePr/>
          <p:nvPr>
            <p:custDataLst>
              <p:tags r:id="rId1"/>
            </p:custDataLst>
          </p:nvPr>
        </p:nvGraphicFramePr>
        <p:xfrm>
          <a:off x="424180" y="833120"/>
          <a:ext cx="11409680" cy="5774690"/>
        </p:xfrm>
        <a:graphic>
          <a:graphicData uri="http://schemas.openxmlformats.org/drawingml/2006/table">
            <a:tbl>
              <a:tblPr firstRow="1" bandRow="1">
                <a:tableStyleId>{5C22544A-7EE6-4342-B048-85BDC9FD1C3A}</a:tableStyleId>
              </a:tblPr>
              <a:tblGrid>
                <a:gridCol w="11409680"/>
              </a:tblGrid>
              <a:tr h="406400">
                <a:tc>
                  <a:txBody>
                    <a:bodyPr/>
                    <a:p>
                      <a:pPr>
                        <a:buNone/>
                      </a:pPr>
                      <a:r>
                        <a:rPr lang="en-US" sz="1800" b="0">
                          <a:solidFill>
                            <a:schemeClr val="tx1"/>
                          </a:solidFill>
                          <a:latin typeface="Cambria" panose="02040503050406030204" charset="0"/>
                          <a:cs typeface="Cambria" panose="02040503050406030204" charset="0"/>
                        </a:rPr>
                        <a:t>[1] </a:t>
                      </a:r>
                      <a:r>
                        <a:rPr lang="en-US" sz="1800" b="0">
                          <a:solidFill>
                            <a:schemeClr val="tx1"/>
                          </a:solidFill>
                          <a:latin typeface="Cambria" panose="02040503050406030204" charset="0"/>
                          <a:cs typeface="Cambria" panose="02040503050406030204" charset="0"/>
                          <a:sym typeface="+mn-ea"/>
                        </a:rPr>
                        <a:t>Online </a:t>
                      </a:r>
                      <a:r>
                        <a:rPr lang="en-US" sz="1800" b="0">
                          <a:solidFill>
                            <a:schemeClr val="tx1"/>
                          </a:solidFill>
                          <a:latin typeface="Cambria" panose="02040503050406030204" charset="0"/>
                          <a:cs typeface="Cambria" panose="02040503050406030204" charset="0"/>
                          <a:sym typeface="+mn-ea"/>
                        </a:rPr>
                        <a:t>Data Source: </a:t>
                      </a:r>
                      <a:r>
                        <a:rPr lang="en-US" altLang="en-US" sz="1800" b="0">
                          <a:solidFill>
                            <a:schemeClr val="tx1"/>
                          </a:solidFill>
                          <a:latin typeface="Cambria" panose="02040503050406030204" charset="0"/>
                          <a:cs typeface="Cambria" panose="02040503050406030204" charset="0"/>
                          <a:sym typeface="+mn-ea"/>
                        </a:rPr>
                        <a:t>Directorate General of Mines Safety (DGMS) - https://www.dgms.gov.in</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[2] </a:t>
                      </a:r>
                      <a:r>
                        <a:rPr lang="en-US" sz="1800">
                          <a:solidFill>
                            <a:schemeClr val="tx1"/>
                          </a:solidFill>
                          <a:latin typeface="Cambria" panose="02040503050406030204" charset="0"/>
                          <a:cs typeface="Cambria" panose="02040503050406030204" charset="0"/>
                          <a:sym typeface="+mn-ea"/>
                        </a:rPr>
                        <a:t>Online Data Source: </a:t>
                      </a:r>
                      <a:r>
                        <a:rPr lang="en-US" altLang="en-US" sz="1800" b="0">
                          <a:solidFill>
                            <a:schemeClr val="tx1"/>
                          </a:solidFill>
                          <a:latin typeface="Cambria" panose="02040503050406030204" charset="0"/>
                          <a:cs typeface="Cambria" panose="02040503050406030204" charset="0"/>
                        </a:rPr>
                        <a:t>https://www.assocham.org/uploads/files/Study_Indian%20Mineral%202022.pdf</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[3] S. Saha, S. C. Bakshi, A. Pramanik and R. Lakshmanan, "On Underground Coal Mine Environment Monitoring with LoRa Range Extension," 2023 </a:t>
                      </a:r>
                      <a:r>
                        <a:rPr lang="en-US" altLang="en-US" sz="1800" b="0" i="1">
                          <a:solidFill>
                            <a:schemeClr val="tx1"/>
                          </a:solidFill>
                          <a:latin typeface="Cambria" panose="02040503050406030204" charset="0"/>
                          <a:cs typeface="Cambria" panose="02040503050406030204" charset="0"/>
                        </a:rPr>
                        <a:t>5th International Conference on Energy, Power and Environmen</a:t>
                      </a:r>
                      <a:r>
                        <a:rPr lang="en-US" altLang="en-US" sz="1800" b="0">
                          <a:solidFill>
                            <a:schemeClr val="tx1"/>
                          </a:solidFill>
                          <a:latin typeface="Cambria" panose="02040503050406030204" charset="0"/>
                          <a:cs typeface="Cambria" panose="02040503050406030204" charset="0"/>
                        </a:rPr>
                        <a:t>t: Towards Flexible Green Energy Technologies (ICEPE), Shillong, India, 2023, pp. 1-6, doi: 10.1109/ICEPE57949.2023.10201552.</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[4] M. Amanzadeh, S. M. Aminossadati, M. S. Kizil, E. Sheridan and W. P. Bowen, "A microfabricated fibre optic sensor for methane gas measurement in underground coal mines," 2012 </a:t>
                      </a:r>
                      <a:r>
                        <a:rPr lang="en-US" altLang="en-US" sz="1800" b="0" i="1">
                          <a:solidFill>
                            <a:schemeClr val="tx1"/>
                          </a:solidFill>
                          <a:latin typeface="Cambria" panose="02040503050406030204" charset="0"/>
                          <a:cs typeface="Cambria" panose="02040503050406030204" charset="0"/>
                        </a:rPr>
                        <a:t>Photonics Global Conference (PGC</a:t>
                      </a:r>
                      <a:r>
                        <a:rPr lang="en-US" altLang="en-US" sz="1800" b="0">
                          <a:solidFill>
                            <a:schemeClr val="tx1"/>
                          </a:solidFill>
                          <a:latin typeface="Cambria" panose="02040503050406030204" charset="0"/>
                          <a:cs typeface="Cambria" panose="02040503050406030204" charset="0"/>
                        </a:rPr>
                        <a:t>), Singapore, 2012, pp. 1-5, doi: 10.1109/PGC.2012.6457999</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[5]</a:t>
                      </a:r>
                      <a:r>
                        <a:rPr lang="en-US" sz="1800">
                          <a:solidFill>
                            <a:schemeClr val="tx1"/>
                          </a:solidFill>
                          <a:latin typeface="Cambria" panose="02040503050406030204" charset="0"/>
                          <a:cs typeface="Cambria" panose="02040503050406030204" charset="0"/>
                          <a:sym typeface="+mn-ea"/>
                        </a:rPr>
                        <a:t> </a:t>
                      </a:r>
                      <a:r>
                        <a:rPr lang="en-US" altLang="en-US" sz="1800">
                          <a:solidFill>
                            <a:schemeClr val="tx1"/>
                          </a:solidFill>
                          <a:latin typeface="Cambria" panose="02040503050406030204" charset="0"/>
                          <a:cs typeface="Cambria" panose="02040503050406030204" charset="0"/>
                          <a:sym typeface="+mn-ea"/>
                        </a:rPr>
                        <a:t>B. R. Al-Kaseem, Z. K. Taha, S. W. Abdulmajeedand H. S. Al-Raweshidy, “</a:t>
                      </a:r>
                      <a:r>
                        <a:rPr lang="en-US" altLang="en-US" sz="1800" i="1">
                          <a:solidFill>
                            <a:schemeClr val="tx1"/>
                          </a:solidFill>
                          <a:latin typeface="Cambria" panose="02040503050406030204" charset="0"/>
                          <a:cs typeface="Cambria" panose="02040503050406030204" charset="0"/>
                          <a:sym typeface="+mn-ea"/>
                        </a:rPr>
                        <a:t>Optimized energy–efficient path planning strategy in WSN with multiple mobile sinks</a:t>
                      </a:r>
                      <a:r>
                        <a:rPr lang="en-US" altLang="en-US" sz="1800">
                          <a:solidFill>
                            <a:schemeClr val="tx1"/>
                          </a:solidFill>
                          <a:latin typeface="Cambria" panose="02040503050406030204" charset="0"/>
                          <a:cs typeface="Cambria" panose="02040503050406030204" charset="0"/>
                          <a:sym typeface="+mn-ea"/>
                        </a:rPr>
                        <a:t>,”</a:t>
                      </a:r>
                      <a:r>
                        <a:rPr lang="en-US" altLang="en-US" sz="1800" i="1">
                          <a:solidFill>
                            <a:schemeClr val="tx1"/>
                          </a:solidFill>
                          <a:latin typeface="Cambria" panose="02040503050406030204" charset="0"/>
                          <a:cs typeface="Cambria" panose="02040503050406030204" charset="0"/>
                          <a:sym typeface="+mn-ea"/>
                        </a:rPr>
                        <a:t> IEEE Access, vol. 9</a:t>
                      </a:r>
                      <a:r>
                        <a:rPr lang="en-US" altLang="en-US" sz="1800">
                          <a:solidFill>
                            <a:schemeClr val="tx1"/>
                          </a:solidFill>
                          <a:latin typeface="Cambria" panose="02040503050406030204" charset="0"/>
                          <a:cs typeface="Cambria" panose="02040503050406030204" charset="0"/>
                          <a:sym typeface="+mn-ea"/>
                        </a:rPr>
                        <a:t>, pp. 79994–80007, Jun. 2021, doi: 10.1109/ACCESS.2021.3087086</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[6] </a:t>
                      </a:r>
                      <a:r>
                        <a:rPr lang="en-US" altLang="en-US" sz="1800">
                          <a:solidFill>
                            <a:schemeClr val="tx1"/>
                          </a:solidFill>
                          <a:latin typeface="Cambria" panose="02040503050406030204" charset="0"/>
                          <a:cs typeface="Cambria" panose="02040503050406030204" charset="0"/>
                          <a:sym typeface="+mn-ea"/>
                        </a:rPr>
                        <a:t>R. Alsaqour, E. S. Ali, R. A. Mokhtar, R. A. Saeed, H. Alhumyaniand M. Abdelhaq,</a:t>
                      </a:r>
                      <a:r>
                        <a:rPr lang="en-US" altLang="en-US" sz="1800">
                          <a:solidFill>
                            <a:schemeClr val="tx1"/>
                          </a:solidFill>
                          <a:latin typeface="Cambria" panose="02040503050406030204" charset="0"/>
                          <a:cs typeface="Cambria" panose="02040503050406030204" charset="0"/>
                          <a:sym typeface="+mn-ea"/>
                        </a:rPr>
                        <a:t> “Efficient energy mechanism in heterogeneous WSNs for underground mining monitoring applications,” </a:t>
                      </a:r>
                      <a:r>
                        <a:rPr lang="en-US" altLang="en-US" sz="1800" i="1">
                          <a:solidFill>
                            <a:schemeClr val="tx1"/>
                          </a:solidFill>
                          <a:latin typeface="Cambria" panose="02040503050406030204" charset="0"/>
                          <a:cs typeface="Cambria" panose="02040503050406030204" charset="0"/>
                          <a:sym typeface="+mn-ea"/>
                        </a:rPr>
                        <a:t>IEEE Access, vol. 10, pp</a:t>
                      </a:r>
                      <a:r>
                        <a:rPr lang="en-US" altLang="en-US" sz="1800">
                          <a:solidFill>
                            <a:schemeClr val="tx1"/>
                          </a:solidFill>
                          <a:latin typeface="Cambria" panose="02040503050406030204" charset="0"/>
                          <a:cs typeface="Cambria" panose="02040503050406030204" charset="0"/>
                          <a:sym typeface="+mn-ea"/>
                        </a:rPr>
                        <a:t>. 100123–100138, Jul. 2022, doi: 10.1109/ACCESS.2022.3188654.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[7] </a:t>
                      </a:r>
                      <a:r>
                        <a:rPr lang="en-US" altLang="en-US" sz="1800">
                          <a:solidFill>
                            <a:schemeClr val="tx1"/>
                          </a:solidFill>
                          <a:latin typeface="Cambria" panose="02040503050406030204" charset="0"/>
                          <a:cs typeface="Cambria" panose="02040503050406030204" charset="0"/>
                          <a:sym typeface="+mn-ea"/>
                        </a:rPr>
                        <a:t>F. M. Salman, A. A. Mohammedand A. F. Mutar, “</a:t>
                      </a:r>
                      <a:r>
                        <a:rPr lang="en-US" altLang="en-US" sz="1800">
                          <a:solidFill>
                            <a:schemeClr val="tx1"/>
                          </a:solidFill>
                          <a:latin typeface="Cambria" panose="02040503050406030204" charset="0"/>
                          <a:cs typeface="Cambria" panose="02040503050406030204" charset="0"/>
                          <a:sym typeface="+mn-ea"/>
                        </a:rPr>
                        <a:t>Optimization of LEACH protocol for WSNs in terms of energy efficiency and network lifetime,” Journal of Cyber Security and Mobility, </a:t>
                      </a:r>
                      <a:r>
                        <a:rPr lang="en-US" altLang="en-US" sz="1800" i="1">
                          <a:solidFill>
                            <a:schemeClr val="tx1"/>
                          </a:solidFill>
                          <a:latin typeface="Cambria" panose="02040503050406030204" charset="0"/>
                          <a:cs typeface="Cambria" panose="02040503050406030204" charset="0"/>
                          <a:sym typeface="+mn-ea"/>
                        </a:rPr>
                        <a:t>IEEE </a:t>
                      </a:r>
                      <a:r>
                        <a:rPr lang="en-US" altLang="en-US" sz="1800" i="1">
                          <a:solidFill>
                            <a:schemeClr val="tx1"/>
                          </a:solidFill>
                          <a:latin typeface="Cambria" panose="02040503050406030204" charset="0"/>
                          <a:cs typeface="Cambria" panose="02040503050406030204" charset="0"/>
                          <a:sym typeface="+mn-ea"/>
                        </a:rPr>
                        <a:t>vol. 12, no</a:t>
                      </a:r>
                      <a:r>
                        <a:rPr lang="en-US" altLang="en-US" sz="1800">
                          <a:solidFill>
                            <a:schemeClr val="tx1"/>
                          </a:solidFill>
                          <a:latin typeface="Cambria" panose="02040503050406030204" charset="0"/>
                          <a:cs typeface="Cambria" panose="02040503050406030204" charset="0"/>
                          <a:sym typeface="+mn-ea"/>
                        </a:rPr>
                        <a:t>. 3, pp. 275–296, May 2023, doi: 10.13052/jcsm2245-1439.1232.</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787900" y="76835"/>
            <a:ext cx="2616835"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References</a:t>
            </a:r>
            <a:endParaRPr lang="en-US" altLang="en-US" sz="3200" b="1">
              <a:latin typeface="Cambria" panose="02040503050406030204" charset="0"/>
              <a:cs typeface="Cambria" panose="02040503050406030204" charset="0"/>
            </a:endParaRPr>
          </a:p>
        </p:txBody>
      </p:sp>
      <p:graphicFrame>
        <p:nvGraphicFramePr>
          <p:cNvPr id="5" name="Table 4"/>
          <p:cNvGraphicFramePr/>
          <p:nvPr>
            <p:custDataLst>
              <p:tags r:id="rId1"/>
            </p:custDataLst>
          </p:nvPr>
        </p:nvGraphicFramePr>
        <p:xfrm>
          <a:off x="452120" y="789305"/>
          <a:ext cx="11469370" cy="5981700"/>
        </p:xfrm>
        <a:graphic>
          <a:graphicData uri="http://schemas.openxmlformats.org/drawingml/2006/table">
            <a:tbl>
              <a:tblPr firstRow="1" bandRow="1">
                <a:tableStyleId>{5C22544A-7EE6-4342-B048-85BDC9FD1C3A}</a:tableStyleId>
              </a:tblPr>
              <a:tblGrid>
                <a:gridCol w="11469370"/>
              </a:tblGrid>
              <a:tr h="406400">
                <a:tc>
                  <a:txBody>
                    <a:bodyPr/>
                    <a:p>
                      <a:pPr>
                        <a:buNone/>
                      </a:pPr>
                      <a:r>
                        <a:rPr lang="en-US" altLang="en-US" sz="1800" b="0">
                          <a:solidFill>
                            <a:schemeClr val="tx1"/>
                          </a:solidFill>
                          <a:latin typeface="Cambria" panose="02040503050406030204" charset="0"/>
                          <a:cs typeface="Cambria" panose="02040503050406030204" charset="0"/>
                        </a:rPr>
                        <a:t>[8] </a:t>
                      </a:r>
                      <a:r>
                        <a:rPr lang="en-US" altLang="en-US" sz="1800" b="0">
                          <a:solidFill>
                            <a:schemeClr val="tx1"/>
                          </a:solidFill>
                          <a:latin typeface="Cambria" panose="02040503050406030204" charset="0"/>
                          <a:cs typeface="Cambria" panose="02040503050406030204" charset="0"/>
                          <a:sym typeface="+mn-ea"/>
                        </a:rPr>
                        <a:t>M. Gamal, N. E. Mekky, H. H. Solimanand N. A. Hikal, “Enhancing the lifetime of wireless sensor networks using fuzzy logic LEACH technique-based particle swarm optimization,” </a:t>
                      </a:r>
                      <a:r>
                        <a:rPr lang="en-US" altLang="en-US" sz="1800" b="0" i="1">
                          <a:solidFill>
                            <a:schemeClr val="tx1"/>
                          </a:solidFill>
                          <a:latin typeface="Cambria" panose="02040503050406030204" charset="0"/>
                          <a:cs typeface="Cambria" panose="02040503050406030204" charset="0"/>
                          <a:sym typeface="+mn-ea"/>
                        </a:rPr>
                        <a:t>IEEE Access,</a:t>
                      </a:r>
                      <a:r>
                        <a:rPr lang="en-US" altLang="en-US" sz="1800" b="0">
                          <a:solidFill>
                            <a:schemeClr val="tx1"/>
                          </a:solidFill>
                          <a:latin typeface="Cambria" panose="02040503050406030204" charset="0"/>
                          <a:cs typeface="Cambria" panose="02040503050406030204" charset="0"/>
                          <a:sym typeface="+mn-ea"/>
                        </a:rPr>
                        <a:t> vol. 10, pp. 36935–36948, Mar. 2022, doi: 10.1109/ACCESS.2022.3163254.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[9] </a:t>
                      </a:r>
                      <a:r>
                        <a:rPr lang="en-US" altLang="en-US" sz="1800">
                          <a:solidFill>
                            <a:schemeClr val="tx1"/>
                          </a:solidFill>
                          <a:latin typeface="Cambria" panose="02040503050406030204" charset="0"/>
                          <a:cs typeface="Cambria" panose="02040503050406030204" charset="0"/>
                          <a:sym typeface="+mn-ea"/>
                        </a:rPr>
                        <a:t>S. Mohapatra, P. K. Behera, P. K. Sahoo, S. K. Bisoy “Mobility induced multi-hop LEACH protocol in heterogeneous mobile network,”</a:t>
                      </a:r>
                      <a:r>
                        <a:rPr lang="en-US" altLang="en-US" sz="1800" i="1">
                          <a:solidFill>
                            <a:schemeClr val="tx1"/>
                          </a:solidFill>
                          <a:latin typeface="Cambria" panose="02040503050406030204" charset="0"/>
                          <a:cs typeface="Cambria" panose="02040503050406030204" charset="0"/>
                          <a:sym typeface="+mn-ea"/>
                        </a:rPr>
                        <a:t> IEEE Access, vol. 10</a:t>
                      </a:r>
                      <a:r>
                        <a:rPr lang="en-US" altLang="en-US" sz="1800">
                          <a:solidFill>
                            <a:schemeClr val="tx1"/>
                          </a:solidFill>
                          <a:latin typeface="Cambria" panose="02040503050406030204" charset="0"/>
                          <a:cs typeface="Cambria" panose="02040503050406030204" charset="0"/>
                          <a:sym typeface="+mn-ea"/>
                        </a:rPr>
                        <a:t>, pp. 132895–132907, Dec. 2022, doi: 10.1109/ACCESS.2022.3228576.</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[10] </a:t>
                      </a:r>
                      <a:r>
                        <a:rPr lang="en-US" altLang="en-US" sz="1800">
                          <a:solidFill>
                            <a:schemeClr val="tx1"/>
                          </a:solidFill>
                          <a:latin typeface="Cambria" panose="02040503050406030204" charset="0"/>
                          <a:cs typeface="Cambria" panose="02040503050406030204" charset="0"/>
                          <a:sym typeface="+mn-ea"/>
                        </a:rPr>
                        <a:t>Zhu, B., Bedeer, E., Nguyen, H. H., Barton, R., &amp; Henry, J. (2022). “UAV Trajectory Planning in Wireless Sensor Networks for Energy Consumption Minimization by Deep Reinforcement Learning”. I</a:t>
                      </a:r>
                      <a:r>
                        <a:rPr lang="en-US" altLang="en-US" sz="1800" i="1">
                          <a:solidFill>
                            <a:schemeClr val="tx1"/>
                          </a:solidFill>
                          <a:latin typeface="Cambria" panose="02040503050406030204" charset="0"/>
                          <a:cs typeface="Cambria" panose="02040503050406030204" charset="0"/>
                          <a:sym typeface="+mn-ea"/>
                        </a:rPr>
                        <a:t>EEE Transactions on Vehicular Technology, </a:t>
                      </a:r>
                      <a:r>
                        <a:rPr lang="en-US" altLang="en-US" sz="1800">
                          <a:solidFill>
                            <a:schemeClr val="tx1"/>
                          </a:solidFill>
                          <a:latin typeface="Cambria" panose="02040503050406030204" charset="0"/>
                          <a:cs typeface="Cambria" panose="02040503050406030204" charset="0"/>
                          <a:sym typeface="+mn-ea"/>
                        </a:rPr>
                        <a:t>70(9), 9540–9554. doi:10.1109/TVT.2021.3102161</a:t>
                      </a:r>
                      <a:r>
                        <a:rPr lang="en-US" sz="1800">
                          <a:solidFill>
                            <a:schemeClr val="tx1"/>
                          </a:solidFill>
                          <a:latin typeface="Cambria" panose="02040503050406030204" charset="0"/>
                          <a:cs typeface="Cambria" panose="02040503050406030204" charset="0"/>
                          <a:sym typeface="+mn-ea"/>
                        </a:rPr>
                        <a:t> </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[11] </a:t>
                      </a:r>
                      <a:r>
                        <a:rPr lang="en-US" altLang="en-US" sz="1800">
                          <a:solidFill>
                            <a:schemeClr val="tx1"/>
                          </a:solidFill>
                          <a:latin typeface="Cambria" panose="02040503050406030204" charset="0"/>
                          <a:cs typeface="Cambria" panose="02040503050406030204" charset="0"/>
                          <a:sym typeface="+mn-ea"/>
                        </a:rPr>
                        <a:t>Abose, T. A., Tekulapally, V., Kejela, D. C., Megersa, K. T., Daka, S. T., &amp; Jember, K. A. (2024). “Optimized Cluster Routing Protocol With Energy-Sustainable Mechanisms for Wireless Sensor Networks.” </a:t>
                      </a:r>
                      <a:r>
                        <a:rPr lang="en-US" altLang="en-US" sz="1800" i="1">
                          <a:solidFill>
                            <a:schemeClr val="tx1"/>
                          </a:solidFill>
                          <a:latin typeface="Cambria" panose="02040503050406030204" charset="0"/>
                          <a:cs typeface="Cambria" panose="02040503050406030204" charset="0"/>
                          <a:sym typeface="+mn-ea"/>
                        </a:rPr>
                        <a:t>IEEE Access,</a:t>
                      </a:r>
                      <a:r>
                        <a:rPr lang="en-US" altLang="en-US" sz="1800">
                          <a:solidFill>
                            <a:schemeClr val="tx1"/>
                          </a:solidFill>
                          <a:latin typeface="Cambria" panose="02040503050406030204" charset="0"/>
                          <a:cs typeface="Cambria" panose="02040503050406030204" charset="0"/>
                          <a:sym typeface="+mn-ea"/>
                        </a:rPr>
                        <a:t> 12, 99661-99671. doi:10.1109/ACCESS.2024.3429645</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[12] </a:t>
                      </a:r>
                      <a:r>
                        <a:rPr lang="en-US" altLang="en-US" sz="1800">
                          <a:solidFill>
                            <a:schemeClr val="tx1"/>
                          </a:solidFill>
                          <a:latin typeface="Cambria" panose="02040503050406030204" charset="0"/>
                          <a:cs typeface="Cambria" panose="02040503050406030204" charset="0"/>
                          <a:sym typeface="+mn-ea"/>
                        </a:rPr>
                        <a:t>Chowdhury, A. R., Bakshi, S. C., Pramanik, A., &amp; Roy, G. C. (2024). “Design and Study of LoRa-Based IIoT Network for Underground Coal Mine Environment.”</a:t>
                      </a:r>
                      <a:r>
                        <a:rPr lang="en-US" altLang="en-US" sz="1800" i="1">
                          <a:solidFill>
                            <a:schemeClr val="tx1"/>
                          </a:solidFill>
                          <a:latin typeface="Cambria" panose="02040503050406030204" charset="0"/>
                          <a:cs typeface="Cambria" panose="02040503050406030204" charset="0"/>
                          <a:sym typeface="+mn-ea"/>
                        </a:rPr>
                        <a:t> IEEE Access.</a:t>
                      </a:r>
                      <a:r>
                        <a:rPr lang="en-US" altLang="en-US" sz="1800">
                          <a:solidFill>
                            <a:schemeClr val="tx1"/>
                          </a:solidFill>
                          <a:latin typeface="Cambria" panose="02040503050406030204" charset="0"/>
                          <a:cs typeface="Cambria" panose="02040503050406030204" charset="0"/>
                          <a:sym typeface="+mn-ea"/>
                        </a:rPr>
                        <a:t> DOI: 10.1109/ACCESS.2024</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[13] </a:t>
                      </a:r>
                      <a:r>
                        <a:rPr lang="en-US" altLang="en-US" sz="1800">
                          <a:solidFill>
                            <a:schemeClr val="tx1"/>
                          </a:solidFill>
                          <a:latin typeface="Cambria" panose="02040503050406030204" charset="0"/>
                          <a:cs typeface="Cambria" panose="02040503050406030204" charset="0"/>
                          <a:sym typeface="+mn-ea"/>
                        </a:rPr>
                        <a:t>Abdul Aleem &amp; Rajesh Thumma “</a:t>
                      </a:r>
                      <a:r>
                        <a:rPr lang="en-US" altLang="en-US" sz="1800" i="1">
                          <a:solidFill>
                            <a:schemeClr val="tx1"/>
                          </a:solidFill>
                          <a:latin typeface="Cambria" panose="02040503050406030204" charset="0"/>
                          <a:cs typeface="Cambria" panose="02040503050406030204" charset="0"/>
                          <a:sym typeface="+mn-ea"/>
                        </a:rPr>
                        <a:t>Optimizing Energy Efficiency in IoT-Enabled Wireless Sensor Networks Using an Integrated EEKA-K-means Approach</a:t>
                      </a:r>
                      <a:r>
                        <a:rPr lang="en-US" altLang="en-US" sz="1800">
                          <a:solidFill>
                            <a:schemeClr val="tx1"/>
                          </a:solidFill>
                          <a:latin typeface="Cambria" panose="02040503050406030204" charset="0"/>
                          <a:cs typeface="Cambria" panose="02040503050406030204" charset="0"/>
                          <a:sym typeface="+mn-ea"/>
                        </a:rPr>
                        <a:t>” by EEE Sensors Journal, 2025. DOI: 10.1109/JSEN.2025.3582381</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altLang="en-US" sz="1800" b="0">
                          <a:solidFill>
                            <a:schemeClr val="tx1"/>
                          </a:solidFill>
                          <a:latin typeface="Cambria" panose="02040503050406030204" charset="0"/>
                          <a:cs typeface="Cambria" panose="02040503050406030204" charset="0"/>
                        </a:rPr>
                        <a:t>[14] Chaudhari, A., Deshpande (2025). Energy-efficient Q-learning-based routing in wireless sensor networks. </a:t>
                      </a:r>
                      <a:r>
                        <a:rPr lang="en-US" altLang="en-US" sz="1800" b="0" i="1">
                          <a:solidFill>
                            <a:schemeClr val="tx1"/>
                          </a:solidFill>
                          <a:latin typeface="Cambria" panose="02040503050406030204" charset="0"/>
                          <a:cs typeface="Cambria" panose="02040503050406030204" charset="0"/>
                        </a:rPr>
                        <a:t>International Journal on Smart Sensing and Intelligent Systems,</a:t>
                      </a:r>
                      <a:r>
                        <a:rPr lang="en-US" altLang="en-US" sz="1800" b="0">
                          <a:solidFill>
                            <a:schemeClr val="tx1"/>
                          </a:solidFill>
                          <a:latin typeface="Cambria" panose="02040503050406030204" charset="0"/>
                          <a:cs typeface="Cambria" panose="02040503050406030204" charset="0"/>
                        </a:rPr>
                        <a:t> https://doi.org/10.2478/ijssis-2025-0008</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r h="521970">
                <a:tc>
                  <a:txBody>
                    <a:bodyPr/>
                    <a:p>
                      <a:pPr>
                        <a:buNone/>
                      </a:pPr>
                      <a:r>
                        <a:rPr lang="en-US" sz="1800">
                          <a:solidFill>
                            <a:schemeClr val="tx1"/>
                          </a:solidFill>
                          <a:latin typeface="Cambria" panose="02040503050406030204" charset="0"/>
                          <a:cs typeface="Cambria" panose="02040503050406030204" charset="0"/>
                          <a:sym typeface="+mn-ea"/>
                        </a:rPr>
                        <a:t>[15] </a:t>
                      </a:r>
                      <a:r>
                        <a:rPr lang="en-US" sz="1800">
                          <a:solidFill>
                            <a:schemeClr val="tx1"/>
                          </a:solidFill>
                          <a:latin typeface="Cambria" panose="02040503050406030204" charset="0"/>
                          <a:cs typeface="Cambria" panose="02040503050406030204" charset="0"/>
                          <a:sym typeface="+mn-ea"/>
                        </a:rPr>
                        <a:t> Available Online Book : </a:t>
                      </a:r>
                      <a:r>
                        <a:rPr lang="en-US" altLang="en-US" sz="1800">
                          <a:solidFill>
                            <a:schemeClr val="tx1"/>
                          </a:solidFill>
                          <a:latin typeface="Cambria" panose="02040503050406030204" charset="0"/>
                          <a:cs typeface="Cambria" panose="02040503050406030204" charset="0"/>
                          <a:sym typeface="+mn-ea"/>
                        </a:rPr>
                        <a:t>https://web.stanford.edu/class/psych209/Readings/SuttonBartoIPRLBook2ndEd.pdf</a:t>
                      </a:r>
                      <a:endParaRPr lang="en-US" altLang="en-US" sz="1800" b="0">
                        <a:solidFill>
                          <a:schemeClr val="tx1"/>
                        </a:solidFill>
                        <a:latin typeface="Cambria" panose="02040503050406030204" charset="0"/>
                        <a:cs typeface="Cambria" panose="02040503050406030204" charset="0"/>
                      </a:endParaRPr>
                    </a:p>
                  </a:txBody>
                  <a:tcPr>
                    <a:solidFill>
                      <a:schemeClr val="bg1">
                        <a:lumMod val="85000"/>
                      </a:schemeClr>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Oval 4"/>
          <p:cNvSpPr/>
          <p:nvPr/>
        </p:nvSpPr>
        <p:spPr>
          <a:xfrm>
            <a:off x="3966210" y="1387475"/>
            <a:ext cx="4140200" cy="398145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4841875" y="2722245"/>
            <a:ext cx="2555875" cy="706755"/>
          </a:xfrm>
          <a:prstGeom prst="rect">
            <a:avLst/>
          </a:prstGeom>
          <a:noFill/>
        </p:spPr>
        <p:txBody>
          <a:bodyPr wrap="square" rtlCol="0">
            <a:spAutoFit/>
          </a:bodyPr>
          <a:p>
            <a:r>
              <a:rPr lang="en-US" sz="4000">
                <a:latin typeface="Cambria" panose="02040503050406030204" charset="0"/>
                <a:cs typeface="Cambria" panose="02040503050406030204" charset="0"/>
              </a:rPr>
              <a:t>Thank You</a:t>
            </a:r>
            <a:endParaRPr lang="en-US" sz="4000">
              <a:latin typeface="Cambria" panose="02040503050406030204" charset="0"/>
              <a:cs typeface="Cambria" panose="02040503050406030204" charset="0"/>
            </a:endParaRPr>
          </a:p>
        </p:txBody>
      </p:sp>
      <p:sp>
        <p:nvSpPr>
          <p:cNvPr id="4" name="Text Box 3"/>
          <p:cNvSpPr txBox="1"/>
          <p:nvPr/>
        </p:nvSpPr>
        <p:spPr>
          <a:xfrm>
            <a:off x="5172075" y="3429000"/>
            <a:ext cx="1748155" cy="398780"/>
          </a:xfrm>
          <a:prstGeom prst="rect">
            <a:avLst/>
          </a:prstGeom>
          <a:noFill/>
        </p:spPr>
        <p:txBody>
          <a:bodyPr wrap="square" rtlCol="0">
            <a:spAutoFit/>
          </a:bodyPr>
          <a:p>
            <a:r>
              <a:rPr lang="en-US" sz="2000">
                <a:latin typeface="Cambria" panose="02040503050406030204" charset="0"/>
                <a:cs typeface="Cambria" panose="02040503050406030204" charset="0"/>
              </a:rPr>
              <a:t>Open to Q&amp;A</a:t>
            </a:r>
            <a:endParaRPr lang="en-US" sz="2000">
              <a:latin typeface="Cambria" panose="02040503050406030204" charset="0"/>
              <a:cs typeface="Cambria" panose="02040503050406030204" charset="0"/>
            </a:endParaRPr>
          </a:p>
        </p:txBody>
      </p:sp>
      <p:sp>
        <p:nvSpPr>
          <p:cNvPr id="6" name="Oval 5"/>
          <p:cNvSpPr/>
          <p:nvPr/>
        </p:nvSpPr>
        <p:spPr>
          <a:xfrm>
            <a:off x="3494405" y="1409065"/>
            <a:ext cx="1587500" cy="1616710"/>
          </a:xfrm>
          <a:prstGeom prst="ellipse">
            <a:avLst/>
          </a:prstGeom>
          <a:solidFill>
            <a:srgbClr val="FCAD36"/>
          </a:solidFill>
          <a:ln>
            <a:solidFill>
              <a:srgbClr val="FF6C0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Oval 10"/>
          <p:cNvSpPr/>
          <p:nvPr/>
        </p:nvSpPr>
        <p:spPr>
          <a:xfrm>
            <a:off x="6809740" y="3622675"/>
            <a:ext cx="1587500" cy="1616710"/>
          </a:xfrm>
          <a:prstGeom prst="ellipse">
            <a:avLst/>
          </a:prstGeom>
          <a:solidFill>
            <a:srgbClr val="FCAD36"/>
          </a:solidFill>
          <a:ln>
            <a:solidFill>
              <a:srgbClr val="FF6C0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hart 3"/>
          <p:cNvGraphicFramePr/>
          <p:nvPr/>
        </p:nvGraphicFramePr>
        <p:xfrm>
          <a:off x="7579360" y="1040765"/>
          <a:ext cx="6447155" cy="3618230"/>
        </p:xfrm>
        <a:graphic>
          <a:graphicData uri="http://schemas.openxmlformats.org/drawingml/2006/chart">
            <c:chart xmlns:c="http://schemas.openxmlformats.org/drawingml/2006/chart" xmlns:r="http://schemas.openxmlformats.org/officeDocument/2006/relationships" r:id="rId1"/>
          </a:graphicData>
        </a:graphic>
      </p:graphicFrame>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12515" y="248285"/>
            <a:ext cx="5421630"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Mining F</a:t>
            </a:r>
            <a:r>
              <a:rPr lang="en-US" altLang="en-US" sz="3200" b="1">
                <a:latin typeface="Cambria" panose="02040503050406030204" charset="0"/>
                <a:cs typeface="Cambria" panose="02040503050406030204" charset="0"/>
                <a:sym typeface="+mn-ea"/>
              </a:rPr>
              <a:t>atalities </a:t>
            </a:r>
            <a:r>
              <a:rPr lang="en-US" altLang="en-US" sz="3200" b="1">
                <a:latin typeface="Cambria" panose="02040503050406030204" charset="0"/>
                <a:cs typeface="Cambria" panose="02040503050406030204" charset="0"/>
              </a:rPr>
              <a:t>Statistics</a:t>
            </a:r>
            <a:endParaRPr lang="en-US" altLang="en-US" sz="3200" b="1">
              <a:latin typeface="Cambria" panose="02040503050406030204" charset="0"/>
              <a:cs typeface="Cambria" panose="02040503050406030204" charset="0"/>
            </a:endParaRPr>
          </a:p>
        </p:txBody>
      </p:sp>
      <p:sp>
        <p:nvSpPr>
          <p:cNvPr id="6" name="Text Box 5"/>
          <p:cNvSpPr txBox="1"/>
          <p:nvPr/>
        </p:nvSpPr>
        <p:spPr>
          <a:xfrm>
            <a:off x="9867900" y="4752340"/>
            <a:ext cx="1678940" cy="35687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altLang="en-US" sz="1200" i="1">
              <a:latin typeface="Cambria" panose="02040503050406030204" charset="0"/>
              <a:cs typeface="Cambria" panose="02040503050406030204" charset="0"/>
              <a:sym typeface="+mn-ea"/>
            </a:endParaRPr>
          </a:p>
        </p:txBody>
      </p:sp>
      <p:sp>
        <p:nvSpPr>
          <p:cNvPr id="7" name="Text Box 6"/>
          <p:cNvSpPr txBox="1"/>
          <p:nvPr/>
        </p:nvSpPr>
        <p:spPr>
          <a:xfrm>
            <a:off x="167640" y="5182235"/>
            <a:ext cx="11263630" cy="1403350"/>
          </a:xfrm>
          <a:prstGeom prst="rect">
            <a:avLst/>
          </a:prstGeom>
          <a:noFill/>
        </p:spPr>
        <p:txBody>
          <a:bodyPr wrap="square" rtlCol="0">
            <a:noAutofit/>
            <a:scene3d>
              <a:camera prst="orthographicFront">
                <a:rot lat="0" lon="0" rev="0"/>
              </a:camera>
              <a:lightRig rig="threePt" dir="t"/>
            </a:scene3d>
          </a:bodyPr>
          <a:p>
            <a:pPr marL="457200" indent="-457200" algn="just">
              <a:buFont typeface="Wingdings" panose="05000000000000000000" charset="0"/>
              <a:buChar char="v"/>
            </a:pPr>
            <a:r>
              <a:rPr lang="en-US" altLang="en-US" sz="2000">
                <a:latin typeface="Cambria" panose="02040503050406030204" charset="0"/>
                <a:cs typeface="Cambria" panose="02040503050406030204" charset="0"/>
              </a:rPr>
              <a:t>Over the 15 year period (2010 to 2025), total mine accidents reported is around 20,025 which leads to total deaths of 49,615</a:t>
            </a:r>
            <a:r>
              <a:rPr lang="en-US" altLang="en-US" sz="1400">
                <a:latin typeface="Cambria" panose="02040503050406030204" charset="0"/>
                <a:cs typeface="Cambria" panose="02040503050406030204" charset="0"/>
              </a:rPr>
              <a:t>[1]</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457200" indent="-457200" algn="just">
              <a:buFont typeface="Wingdings" panose="05000000000000000000" charset="0"/>
              <a:buChar char="v"/>
            </a:pPr>
            <a:endParaRPr lang="en-US" altLang="en-US" sz="2000">
              <a:latin typeface="Cambria" panose="02040503050406030204" charset="0"/>
              <a:cs typeface="Cambria" panose="02040503050406030204" charset="0"/>
            </a:endParaRPr>
          </a:p>
          <a:p>
            <a:pPr marL="457200" indent="-457200" algn="just">
              <a:buFont typeface="Wingdings" panose="05000000000000000000" charset="0"/>
              <a:buChar char="v"/>
            </a:pPr>
            <a:r>
              <a:rPr lang="en-US" altLang="en-US" sz="2000">
                <a:latin typeface="Cambria" panose="02040503050406030204" charset="0"/>
                <a:cs typeface="Cambria" panose="02040503050406030204" charset="0"/>
                <a:sym typeface="+mn-ea"/>
              </a:rPr>
              <a:t>Globally, the annual number of fatal mining accidents is estimated to be in range of 300 to 400</a:t>
            </a:r>
            <a:r>
              <a:rPr lang="en-US" altLang="en-US" sz="1400">
                <a:latin typeface="Cambria" panose="02040503050406030204" charset="0"/>
                <a:cs typeface="Cambria" panose="02040503050406030204" charset="0"/>
                <a:sym typeface="+mn-ea"/>
              </a:rPr>
              <a:t>[1]</a:t>
            </a:r>
            <a:r>
              <a:rPr lang="en-US" altLang="en-US" sz="2000">
                <a:latin typeface="Cambria" panose="02040503050406030204" charset="0"/>
                <a:cs typeface="Cambria" panose="02040503050406030204" charset="0"/>
                <a:sym typeface="+mn-ea"/>
              </a:rPr>
              <a:t>.</a:t>
            </a:r>
            <a:endParaRPr lang="en-US" altLang="en-US" sz="2000">
              <a:latin typeface="Cambria" panose="02040503050406030204" charset="0"/>
              <a:cs typeface="Cambria" panose="02040503050406030204" charset="0"/>
            </a:endParaRPr>
          </a:p>
        </p:txBody>
      </p:sp>
      <p:graphicFrame>
        <p:nvGraphicFramePr>
          <p:cNvPr id="11" name="Chart 10"/>
          <p:cNvGraphicFramePr/>
          <p:nvPr/>
        </p:nvGraphicFramePr>
        <p:xfrm>
          <a:off x="94615" y="1235710"/>
          <a:ext cx="8848725" cy="394652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Box 2"/>
          <p:cNvSpPr txBox="1"/>
          <p:nvPr/>
        </p:nvSpPr>
        <p:spPr>
          <a:xfrm>
            <a:off x="7384415" y="4752340"/>
            <a:ext cx="1704975" cy="356870"/>
          </a:xfrm>
          <a:prstGeom prst="rect">
            <a:avLst/>
          </a:prstGeom>
          <a:noFill/>
        </p:spPr>
        <p:txBody>
          <a:bodyPr wrap="square" rtlCol="0">
            <a:noAutofit/>
          </a:bodyPr>
          <a:p>
            <a:r>
              <a:rPr lang="en-US" sz="1200" i="1">
                <a:latin typeface="Cambria" panose="02040503050406030204" charset="0"/>
                <a:cs typeface="Cambria" panose="02040503050406030204" charset="0"/>
                <a:sym typeface="+mn-ea"/>
              </a:rPr>
              <a:t>Data Source: </a:t>
            </a:r>
            <a:r>
              <a:rPr lang="en-US" altLang="en-US" sz="1200" i="1">
                <a:latin typeface="Cambria" panose="02040503050406030204" charset="0"/>
                <a:cs typeface="Cambria" panose="02040503050406030204" charset="0"/>
                <a:sym typeface="+mn-ea"/>
              </a:rPr>
              <a:t>DGMS [1] </a:t>
            </a:r>
            <a:endParaRPr lang="en-US" altLang="en-US" sz="1200" i="1">
              <a:latin typeface="Cambria" panose="02040503050406030204" charset="0"/>
              <a:cs typeface="Cambria" panose="0204050305040603020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612515" y="292100"/>
            <a:ext cx="5421630" cy="583565"/>
          </a:xfrm>
          <a:prstGeom prst="rect">
            <a:avLst/>
          </a:prstGeom>
          <a:noFill/>
        </p:spPr>
        <p:txBody>
          <a:bodyPr wrap="square" rtlCol="0">
            <a:spAutoFit/>
          </a:bodyPr>
          <a:p>
            <a:r>
              <a:rPr lang="en-US" altLang="en-US" sz="3200" b="1">
                <a:latin typeface="Cambria" panose="02040503050406030204" charset="0"/>
                <a:cs typeface="Cambria" panose="02040503050406030204" charset="0"/>
              </a:rPr>
              <a:t>Causes of Mining Fatalities</a:t>
            </a:r>
            <a:endParaRPr lang="en-US" altLang="en-US" sz="3200" b="1">
              <a:latin typeface="Cambria" panose="02040503050406030204" charset="0"/>
              <a:cs typeface="Cambria" panose="02040503050406030204" charset="0"/>
            </a:endParaRPr>
          </a:p>
        </p:txBody>
      </p:sp>
      <p:sp>
        <p:nvSpPr>
          <p:cNvPr id="10" name="Text Box 9"/>
          <p:cNvSpPr txBox="1"/>
          <p:nvPr/>
        </p:nvSpPr>
        <p:spPr>
          <a:xfrm>
            <a:off x="608965" y="1261110"/>
            <a:ext cx="10588625" cy="381381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Gas Accumulation</a:t>
            </a:r>
            <a:r>
              <a:rPr lang="en-US" altLang="en-US" sz="2000">
                <a:latin typeface="Cambria" panose="02040503050406030204" charset="0"/>
                <a:cs typeface="Cambria" panose="02040503050406030204" charset="0"/>
              </a:rPr>
              <a:t> (Methane, Carbon Monoxide, Hydrogen Sulfide): If sensors die due to low energy, gas levels go undetected, leads to explosions or suffocation which can be fatal</a:t>
            </a:r>
            <a:r>
              <a:rPr lang="en-US" altLang="en-US" sz="1400">
                <a:latin typeface="Cambria" panose="02040503050406030204" charset="0"/>
                <a:cs typeface="Cambria" panose="02040503050406030204" charset="0"/>
              </a:rPr>
              <a:t>[3]</a:t>
            </a:r>
            <a:r>
              <a:rPr lang="en-US" altLang="en-US" sz="2000">
                <a:latin typeface="Cambria" panose="02040503050406030204" charset="0"/>
                <a:cs typeface="Cambria" panose="02040503050406030204" charset="0"/>
              </a:rPr>
              <a:t>.</a:t>
            </a:r>
            <a:br>
              <a:rPr lang="en-US" altLang="en-US" sz="2000">
                <a:latin typeface="Cambria" panose="02040503050406030204" charset="0"/>
                <a:cs typeface="Cambria" panose="02040503050406030204" charset="0"/>
              </a:rPr>
            </a:b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Rock Falls/Roof Collapse</a:t>
            </a:r>
            <a:r>
              <a:rPr lang="en-US" altLang="en-US" sz="2000">
                <a:latin typeface="Cambria" panose="02040503050406030204" charset="0"/>
                <a:cs typeface="Cambria" panose="02040503050406030204" charset="0"/>
              </a:rPr>
              <a:t>:Vibration and structural stability sensors must operate continuously. If node energy depletes, blind spots occur and critical incidents happens</a:t>
            </a:r>
            <a:r>
              <a:rPr lang="en-US" altLang="en-US" sz="1400">
                <a:latin typeface="Cambria" panose="02040503050406030204" charset="0"/>
                <a:cs typeface="Cambria" panose="02040503050406030204" charset="0"/>
              </a:rPr>
              <a:t>[3][4]</a:t>
            </a:r>
            <a:r>
              <a:rPr lang="en-US" altLang="en-US" sz="2000">
                <a:latin typeface="Cambria" panose="02040503050406030204" charset="0"/>
                <a:cs typeface="Cambria" panose="02040503050406030204" charset="0"/>
              </a:rPr>
              <a:t>.</a:t>
            </a:r>
            <a:br>
              <a:rPr lang="en-US" altLang="en-US" sz="2000">
                <a:latin typeface="Cambria" panose="02040503050406030204" charset="0"/>
                <a:cs typeface="Cambria" panose="02040503050406030204" charset="0"/>
              </a:rPr>
            </a:b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High Temperature and Humidity Build-U</a:t>
            </a:r>
            <a:r>
              <a:rPr lang="en-US" altLang="en-US" sz="2000">
                <a:latin typeface="Cambria" panose="02040503050406030204" charset="0"/>
                <a:cs typeface="Cambria" panose="02040503050406030204" charset="0"/>
              </a:rPr>
              <a:t>p: Extreme underground heat can cause heat stroke, equipment malfunction and fire</a:t>
            </a:r>
            <a:r>
              <a:rPr lang="en-US" altLang="en-US" sz="1400">
                <a:latin typeface="Cambria" panose="02040503050406030204" charset="0"/>
                <a:cs typeface="Cambria" panose="02040503050406030204" charset="0"/>
              </a:rPr>
              <a:t>[4]</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Communication Failures During Emergencies</a:t>
            </a:r>
            <a:r>
              <a:rPr lang="en-US" altLang="en-US" sz="2000">
                <a:latin typeface="Cambria" panose="02040503050406030204" charset="0"/>
                <a:cs typeface="Cambria" panose="02040503050406030204" charset="0"/>
              </a:rPr>
              <a:t>: Breakdown in communication prevents alerts from reaching control rooms. Most communication failures occur due to energy depleted sensor nodes or unstable routing</a:t>
            </a:r>
            <a:r>
              <a:rPr lang="en-US" altLang="en-US" sz="1400">
                <a:latin typeface="Cambria" panose="02040503050406030204" charset="0"/>
                <a:cs typeface="Cambria" panose="02040503050406030204" charset="0"/>
              </a:rPr>
              <a:t>[4].</a:t>
            </a:r>
            <a:endParaRPr lang="en-US" altLang="en-US" sz="2000">
              <a:latin typeface="Cambria" panose="02040503050406030204" charset="0"/>
              <a:cs typeface="Cambria" panose="02040503050406030204" charset="0"/>
            </a:endParaRPr>
          </a:p>
          <a:p>
            <a:pPr indent="0" algn="just">
              <a:buFont typeface="Wingdings" panose="05000000000000000000" charset="0"/>
              <a:buNone/>
            </a:pPr>
            <a:endParaRPr lang="en-US" altLang="en-US" sz="2000">
              <a:latin typeface="Cambria" panose="02040503050406030204" charset="0"/>
              <a:cs typeface="Cambria" panose="02040503050406030204" charset="0"/>
            </a:endParaRPr>
          </a:p>
        </p:txBody>
      </p:sp>
      <p:sp>
        <p:nvSpPr>
          <p:cNvPr id="5" name="Text Box 4"/>
          <p:cNvSpPr txBox="1"/>
          <p:nvPr/>
        </p:nvSpPr>
        <p:spPr>
          <a:xfrm>
            <a:off x="609600" y="5571490"/>
            <a:ext cx="10587990" cy="1042670"/>
          </a:xfrm>
          <a:prstGeom prst="rect">
            <a:avLst/>
          </a:prstGeom>
          <a:noFill/>
        </p:spPr>
        <p:txBody>
          <a:bodyPr wrap="square" rtlCol="0">
            <a:noAutofit/>
          </a:bodyPr>
          <a:p>
            <a:pPr algn="just"/>
            <a:r>
              <a:rPr lang="en-US" altLang="en-US" i="1">
                <a:latin typeface="Cambria" panose="02040503050406030204" charset="0"/>
                <a:cs typeface="Cambria" panose="02040503050406030204" charset="0"/>
              </a:rPr>
              <a:t>In underground mines, sensing systems often fail early when WSN nodes rapidly run out of energy. By improving energy efficiency, these networks can provide continuous monitoring and timely alerts, which reduces the risk of fatalities.</a:t>
            </a:r>
            <a:endParaRPr lang="en-US" altLang="en-US" i="1">
              <a:latin typeface="Cambria" panose="02040503050406030204" charset="0"/>
              <a:cs typeface="Cambria" panose="02040503050406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230505"/>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50190" y="1024255"/>
          <a:ext cx="11691895" cy="5643880"/>
        </p:xfrm>
        <a:graphic>
          <a:graphicData uri="http://schemas.openxmlformats.org/drawingml/2006/table">
            <a:tbl>
              <a:tblPr firstRow="1" bandRow="1">
                <a:tableStyleId>{5C22544A-7EE6-4342-B048-85BDC9FD1C3A}</a:tableStyleId>
              </a:tblPr>
              <a:tblGrid>
                <a:gridCol w="448945"/>
                <a:gridCol w="5139690"/>
                <a:gridCol w="2119342"/>
                <a:gridCol w="1477573"/>
                <a:gridCol w="2506345"/>
              </a:tblGrid>
              <a:tr h="781050">
                <a:tc>
                  <a:txBody>
                    <a:bodyPr/>
                    <a:p>
                      <a:pPr algn="l">
                        <a:buNone/>
                      </a:pPr>
                      <a:r>
                        <a:rPr lang="en-US" altLang="en-US" sz="2000">
                          <a:latin typeface="Cambria" panose="02040503050406030204" charset="0"/>
                          <a:cs typeface="Cambria" panose="02040503050406030204" charset="0"/>
                        </a:rPr>
                        <a:t>Sl </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1</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Al-Kaseem et al. (2021) Optimized Energy-Efficient Path Planning with Multiple Mobile Sinks</a:t>
                      </a:r>
                      <a:r>
                        <a:rPr lang="en-US" altLang="en-US" sz="1400">
                          <a:latin typeface="Cambria" panose="02040503050406030204" charset="0"/>
                          <a:cs typeface="Cambria" panose="02040503050406030204" charset="0"/>
                        </a:rPr>
                        <a:t>[5]</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Ant Colony Optimization + Genetic Algorithm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66%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Heavy computation demand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Static environment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2</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Raed et al. (2022) Efficient Energy Mechanism for Underground Mining Monitoring</a:t>
                      </a:r>
                      <a:r>
                        <a:rPr lang="en-US" altLang="en-US" sz="1400">
                          <a:latin typeface="Cambria" panose="02040503050406030204" charset="0"/>
                          <a:cs typeface="Cambria" panose="02040503050406030204" charset="0"/>
                        </a:rPr>
                        <a:t>[6]</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Enhanced LEACH + DEECP</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25%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mobility support</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Static </a:t>
                      </a:r>
                      <a:r>
                        <a:rPr lang="en-US" altLang="en-US" sz="1600">
                          <a:latin typeface="Cambria" panose="02040503050406030204" charset="0"/>
                          <a:cs typeface="Cambria" panose="02040503050406030204" charset="0"/>
                          <a:sym typeface="+mn-ea"/>
                        </a:rPr>
                        <a:t>environment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3</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Salman et al. (2022) Optimization of LEACH Protocol for WSNs in Terms of Energy Efficiency and Network Lifetime</a:t>
                      </a:r>
                      <a:r>
                        <a:rPr lang="en-US" altLang="en-US" sz="1400">
                          <a:latin typeface="Cambria" panose="02040503050406030204" charset="0"/>
                          <a:cs typeface="Cambria" panose="02040503050406030204" charset="0"/>
                        </a:rPr>
                        <a:t>[7]</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Particle Swarm Optimization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30%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No mobility support</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Non h</a:t>
                      </a:r>
                      <a:r>
                        <a:rPr lang="en-US" altLang="en-US" sz="1600">
                          <a:latin typeface="Cambria" panose="02040503050406030204" charset="0"/>
                          <a:cs typeface="Cambria" panose="02040503050406030204" charset="0"/>
                          <a:sym typeface="+mn-ea"/>
                        </a:rPr>
                        <a:t>eterogeneous environmnt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4</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Gamal et al. (2022) Enhancing Lifetime of WSNs Using Fuzzy Logic LEACH and </a:t>
                      </a:r>
                      <a:r>
                        <a:rPr lang="en-US" altLang="en-US" sz="1600">
                          <a:latin typeface="Cambria" panose="02040503050406030204" charset="0"/>
                          <a:cs typeface="Cambria" panose="02040503050406030204" charset="0"/>
                          <a:sym typeface="+mn-ea"/>
                        </a:rPr>
                        <a:t>Particle Swarm Optimization</a:t>
                      </a:r>
                      <a:r>
                        <a:rPr lang="en-US" altLang="en-US" sz="1400">
                          <a:latin typeface="Cambria" panose="02040503050406030204" charset="0"/>
                          <a:cs typeface="Cambria" panose="02040503050406030204" charset="0"/>
                        </a:rPr>
                        <a:t>[8]</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Fuzzy + </a:t>
                      </a:r>
                      <a:r>
                        <a:rPr lang="en-US" altLang="en-US" sz="1600">
                          <a:latin typeface="Cambria" panose="02040503050406030204" charset="0"/>
                          <a:cs typeface="Cambria" panose="02040503050406030204" charset="0"/>
                          <a:sym typeface="+mn-ea"/>
                        </a:rPr>
                        <a:t>Particle Swarm Optimization</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18%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Increased control overhead from fuzzy inference</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5</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Mohapatra et al. (2022) Mobility Induced Multi-Hop LEACH Protocol in Heterogeneous Mobile Network</a:t>
                      </a:r>
                      <a:r>
                        <a:rPr lang="en-US" altLang="en-US" sz="1400">
                          <a:latin typeface="Cambria" panose="02040503050406030204" charset="0"/>
                          <a:cs typeface="Cambria" panose="02040503050406030204" charset="0"/>
                        </a:rPr>
                        <a:t>[9]</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Modified multi-hop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20% vs. standard LEACH</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Assumes uniform mobility</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Non h</a:t>
                      </a:r>
                      <a:r>
                        <a:rPr lang="en-US" altLang="en-US" sz="1600">
                          <a:latin typeface="Cambria" panose="02040503050406030204" charset="0"/>
                          <a:cs typeface="Cambria" panose="02040503050406030204" charset="0"/>
                          <a:sym typeface="+mn-ea"/>
                        </a:rPr>
                        <a:t>eterogeneous environmnt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2095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2349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4353560" y="128270"/>
            <a:ext cx="367030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rPr>
              <a:t>Literature Review</a:t>
            </a:r>
            <a:endParaRPr lang="en-US" altLang="en-US" sz="3200" b="1">
              <a:latin typeface="Cambria" panose="02040503050406030204" charset="0"/>
              <a:cs typeface="Cambria" panose="02040503050406030204" charset="0"/>
            </a:endParaRPr>
          </a:p>
        </p:txBody>
      </p:sp>
      <p:graphicFrame>
        <p:nvGraphicFramePr>
          <p:cNvPr id="4" name="Table 3"/>
          <p:cNvGraphicFramePr/>
          <p:nvPr>
            <p:custDataLst>
              <p:tags r:id="rId1"/>
            </p:custDataLst>
          </p:nvPr>
        </p:nvGraphicFramePr>
        <p:xfrm>
          <a:off x="241935" y="850265"/>
          <a:ext cx="11707770" cy="5742940"/>
        </p:xfrm>
        <a:graphic>
          <a:graphicData uri="http://schemas.openxmlformats.org/drawingml/2006/table">
            <a:tbl>
              <a:tblPr firstRow="1" bandRow="1">
                <a:tableStyleId>{5C22544A-7EE6-4342-B048-85BDC9FD1C3A}</a:tableStyleId>
              </a:tblPr>
              <a:tblGrid>
                <a:gridCol w="464185"/>
                <a:gridCol w="5505450"/>
                <a:gridCol w="2076725"/>
                <a:gridCol w="1520190"/>
                <a:gridCol w="2141220"/>
              </a:tblGrid>
              <a:tr h="844550">
                <a:tc>
                  <a:txBody>
                    <a:bodyPr/>
                    <a:p>
                      <a:pPr algn="l">
                        <a:buNone/>
                      </a:pPr>
                      <a:r>
                        <a:rPr lang="en-US" altLang="en-US" sz="2000">
                          <a:latin typeface="Cambria" panose="02040503050406030204" charset="0"/>
                          <a:cs typeface="Cambria" panose="02040503050406030204" charset="0"/>
                        </a:rPr>
                        <a:t>Sl</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lgn="l">
                        <a:buNone/>
                      </a:pPr>
                      <a:r>
                        <a:rPr lang="en-US" altLang="en-US" sz="2000">
                          <a:latin typeface="Cambria" panose="02040503050406030204" charset="0"/>
                          <a:cs typeface="Cambria" panose="02040503050406030204" charset="0"/>
                        </a:rPr>
                        <a:t>Paper &amp; Year</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Optimization Technique Used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N/w Lifetime Improved</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c>
                  <a:txBody>
                    <a:bodyPr/>
                    <a:p>
                      <a:pPr>
                        <a:buNone/>
                      </a:pPr>
                      <a:r>
                        <a:rPr lang="en-US" altLang="en-US" sz="2000">
                          <a:latin typeface="Cambria" panose="02040503050406030204" charset="0"/>
                          <a:cs typeface="Cambria" panose="02040503050406030204" charset="0"/>
                        </a:rPr>
                        <a:t>Limitations / Research gap</a:t>
                      </a:r>
                      <a:endParaRPr lang="en-US" altLang="en-US" sz="2000">
                        <a:latin typeface="Cambria" panose="02040503050406030204" charset="0"/>
                        <a:cs typeface="Cambria" panose="0204050305040603020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tx1">
                        <a:lumMod val="75000"/>
                        <a:lumOff val="25000"/>
                      </a:schemeClr>
                    </a:solidFill>
                  </a:tcPr>
                </a:tc>
              </a:tr>
              <a:tr h="892810">
                <a:tc>
                  <a:txBody>
                    <a:bodyPr/>
                    <a:p>
                      <a:pPr algn="ctr">
                        <a:buNone/>
                      </a:pPr>
                      <a:r>
                        <a:rPr lang="en-US" altLang="en-US" sz="1600">
                          <a:latin typeface="Cambria" panose="02040503050406030204" charset="0"/>
                          <a:cs typeface="Cambria" panose="02040503050406030204" charset="0"/>
                        </a:rPr>
                        <a:t>6</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Botao Zhu et al. (2022)</a:t>
                      </a:r>
                      <a:r>
                        <a:rPr lang="en-US" altLang="en-US" sz="1600">
                          <a:latin typeface="Cambria" panose="02040503050406030204" charset="0"/>
                          <a:cs typeface="Cambria" panose="02040503050406030204" charset="0"/>
                        </a:rPr>
                        <a:t>UAV Trajectory Planning in Wireless SensorNetworks by Deep Reinforcement Learning</a:t>
                      </a:r>
                      <a:r>
                        <a:rPr lang="en-US" altLang="en-US" sz="1400">
                          <a:latin typeface="Cambria" panose="02040503050406030204" charset="0"/>
                          <a:cs typeface="Cambria" panose="02040503050406030204" charset="0"/>
                        </a:rPr>
                        <a:t>[10]</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Used Deep Q-Network using neural network</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Better </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Routing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Centralize control </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Computation heavy</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892810">
                <a:tc>
                  <a:txBody>
                    <a:bodyPr/>
                    <a:p>
                      <a:pPr algn="ctr">
                        <a:buNone/>
                      </a:pPr>
                      <a:r>
                        <a:rPr lang="en-US" altLang="en-US" sz="1600">
                          <a:latin typeface="Cambria" panose="02040503050406030204" charset="0"/>
                          <a:cs typeface="Cambria" panose="02040503050406030204" charset="0"/>
                        </a:rPr>
                        <a:t>7</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Tadele A. Abose et al. (2023) Optimized Cluster Routing Protocol With Energy-Sustainable Mechanisms for Wireless Sensor Networks</a:t>
                      </a:r>
                      <a:r>
                        <a:rPr lang="en-US" altLang="en-US" sz="1400">
                          <a:latin typeface="Cambria" panose="02040503050406030204" charset="0"/>
                          <a:cs typeface="Cambria" panose="02040503050406030204" charset="0"/>
                        </a:rPr>
                        <a:t>[11]</a:t>
                      </a:r>
                      <a:endParaRPr lang="en-US" altLang="en-US" sz="14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Stable Election Protocol</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36%</a:t>
                      </a:r>
                      <a:r>
                        <a:rPr lang="en-US" altLang="en-US" sz="1600">
                          <a:latin typeface="Cambria" panose="02040503050406030204" charset="0"/>
                          <a:cs typeface="Cambria" panose="02040503050406030204" charset="0"/>
                          <a:sym typeface="+mn-ea"/>
                        </a:rPr>
                        <a:t> vs</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standard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LEACH</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Multi-hopping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Homogenous network</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92810">
                <a:tc>
                  <a:txBody>
                    <a:bodyPr/>
                    <a:p>
                      <a:pPr algn="ctr">
                        <a:buNone/>
                      </a:pPr>
                      <a:r>
                        <a:rPr lang="en-US" altLang="en-US" sz="1600">
                          <a:latin typeface="Cambria" panose="02040503050406030204" charset="0"/>
                          <a:cs typeface="Cambria" panose="02040503050406030204" charset="0"/>
                        </a:rPr>
                        <a:t>8</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Saikat Chandra </a:t>
                      </a:r>
                      <a:r>
                        <a:rPr lang="en-US" altLang="en-US" sz="1600">
                          <a:latin typeface="Cambria" panose="02040503050406030204" charset="0"/>
                          <a:cs typeface="Cambria" panose="02040503050406030204" charset="0"/>
                          <a:sym typeface="+mn-ea"/>
                        </a:rPr>
                        <a:t>et al. (2024) LoRa-Based IIoT Network for Underground Coal Mine Environment</a:t>
                      </a:r>
                      <a:r>
                        <a:rPr lang="en-US" altLang="en-US" sz="1400">
                          <a:latin typeface="Cambria" panose="02040503050406030204" charset="0"/>
                          <a:cs typeface="Cambria" panose="02040503050406030204" charset="0"/>
                          <a:sym typeface="+mn-ea"/>
                        </a:rPr>
                        <a:t>[12]</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Used LoRa to perform P2P communication</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rPr>
                        <a:t>N/A</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c>
                  <a:txBody>
                    <a:bodyPr/>
                    <a:p>
                      <a:pPr>
                        <a:buNone/>
                      </a:pPr>
                      <a:r>
                        <a:rPr lang="en-US" altLang="en-US" sz="1600">
                          <a:latin typeface="Cambria" panose="02040503050406030204" charset="0"/>
                          <a:cs typeface="Cambria" panose="02040503050406030204" charset="0"/>
                          <a:sym typeface="+mn-ea"/>
                        </a:rPr>
                        <a:t>Clustering is missing</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95000"/>
                      </a:schemeClr>
                    </a:solidFill>
                  </a:tcPr>
                </a:tc>
              </a:tr>
              <a:tr h="774065">
                <a:tc>
                  <a:txBody>
                    <a:bodyPr/>
                    <a:p>
                      <a:pPr algn="ctr">
                        <a:buNone/>
                      </a:pPr>
                      <a:r>
                        <a:rPr lang="en-US" altLang="en-US" sz="1600">
                          <a:latin typeface="Cambria" panose="02040503050406030204" charset="0"/>
                          <a:cs typeface="Cambria" panose="02040503050406030204" charset="0"/>
                        </a:rPr>
                        <a:t>9</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Aleem &amp; Thumma (2025) Hybrid DEEC EEKA RL in IoT- WSNs</a:t>
                      </a:r>
                      <a:r>
                        <a:rPr lang="en-US" altLang="en-US" sz="1400">
                          <a:latin typeface="Cambria" panose="02040503050406030204" charset="0"/>
                          <a:cs typeface="Cambria" panose="02040503050406030204" charset="0"/>
                          <a:sym typeface="+mn-ea"/>
                        </a:rPr>
                        <a:t>[13]</a:t>
                      </a:r>
                      <a:endParaRPr lang="en-US" altLang="en-US" sz="14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Residual energy</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ratio (DEEC) EEKA constraints + RL</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17.5% vs</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standard</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sym typeface="+mn-ea"/>
                        </a:rPr>
                        <a:t>LEACH</a:t>
                      </a:r>
                      <a:endParaRPr lang="en-US" altLang="en-US" sz="1600">
                        <a:latin typeface="Cambria" panose="02040503050406030204" charset="0"/>
                        <a:cs typeface="Cambria" panose="02040503050406030204" charset="0"/>
                      </a:endParaRPr>
                    </a:p>
                    <a:p>
                      <a:pPr>
                        <a:buNone/>
                      </a:pP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sym typeface="+mn-ea"/>
                        </a:rPr>
                        <a:t>Computational overhead, No mobility support</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817880">
                <a:tc>
                  <a:txBody>
                    <a:bodyPr/>
                    <a:p>
                      <a:pPr algn="ctr">
                        <a:buNone/>
                      </a:pPr>
                      <a:r>
                        <a:rPr lang="en-US" altLang="en-US" sz="1600">
                          <a:latin typeface="Cambria" panose="02040503050406030204" charset="0"/>
                          <a:cs typeface="Cambria" panose="02040503050406030204" charset="0"/>
                        </a:rPr>
                        <a:t>10 </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solidFill>
                            <a:schemeClr val="tx1"/>
                          </a:solidFill>
                          <a:latin typeface="Cambria" panose="02040503050406030204" charset="0"/>
                          <a:cs typeface="Cambria" panose="02040503050406030204" charset="0"/>
                          <a:sym typeface="+mn-ea"/>
                        </a:rPr>
                        <a:t> Chaudhari, A., Deshpande (2025) </a:t>
                      </a:r>
                      <a:r>
                        <a:rPr lang="en-US" altLang="en-US" sz="1600">
                          <a:latin typeface="Cambria" panose="02040503050406030204" charset="0"/>
                          <a:cs typeface="Cambria" panose="02040503050406030204" charset="0"/>
                          <a:sym typeface="+mn-ea"/>
                        </a:rPr>
                        <a:t>Energy‑efficient Q‑learning-based routing in wireless sensor networks</a:t>
                      </a:r>
                      <a:r>
                        <a:rPr lang="en-US" altLang="en-US" sz="1400">
                          <a:latin typeface="Cambria" panose="02040503050406030204" charset="0"/>
                          <a:cs typeface="Cambria" panose="02040503050406030204" charset="0"/>
                          <a:sym typeface="+mn-ea"/>
                        </a:rPr>
                        <a:t>[14]</a:t>
                      </a:r>
                      <a:r>
                        <a:rPr lang="en-US" altLang="en-US" sz="1600">
                          <a:latin typeface="Cambria" panose="02040503050406030204" charset="0"/>
                          <a:cs typeface="Cambria" panose="02040503050406030204" charset="0"/>
                          <a:sym typeface="+mn-ea"/>
                        </a:rPr>
                        <a:t>.</a:t>
                      </a:r>
                      <a:endParaRPr lang="en-US" altLang="en-US" sz="1600">
                        <a:latin typeface="Cambria" panose="02040503050406030204" charset="0"/>
                        <a:cs typeface="Cambria" panose="02040503050406030204"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Q-Learning + Optimized routing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50% vs baseline Q-Learning</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en-US" sz="1600">
                          <a:latin typeface="Cambria" panose="02040503050406030204" charset="0"/>
                          <a:cs typeface="Cambria" panose="02040503050406030204" charset="0"/>
                        </a:rPr>
                        <a:t>No multi-hop routing</a:t>
                      </a:r>
                      <a:endParaRPr lang="en-US" altLang="en-US" sz="1600">
                        <a:latin typeface="Cambria" panose="02040503050406030204" charset="0"/>
                        <a:cs typeface="Cambria" panose="02040503050406030204" charset="0"/>
                      </a:endParaRPr>
                    </a:p>
                    <a:p>
                      <a:pPr>
                        <a:buNone/>
                      </a:pPr>
                      <a:r>
                        <a:rPr lang="en-US" altLang="en-US" sz="1600">
                          <a:latin typeface="Cambria" panose="02040503050406030204" charset="0"/>
                          <a:cs typeface="Cambria" panose="02040503050406030204" charset="0"/>
                        </a:rPr>
                        <a:t>No comparison with classical protocols</a:t>
                      </a:r>
                      <a:endParaRPr lang="en-US" altLang="en-US" sz="1600">
                        <a:latin typeface="Cambria" panose="02040503050406030204" charset="0"/>
                        <a:cs typeface="Cambria" panose="0204050305040603020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887980" y="323215"/>
            <a:ext cx="6416675" cy="583565"/>
          </a:xfrm>
          <a:prstGeom prst="rect">
            <a:avLst/>
          </a:prstGeom>
          <a:noFill/>
        </p:spPr>
        <p:txBody>
          <a:bodyPr wrap="square" rtlCol="0">
            <a:spAutoFit/>
          </a:bodyPr>
          <a:p>
            <a:pPr indent="0">
              <a:buFont typeface="+mj-lt"/>
              <a:buNone/>
            </a:pPr>
            <a:r>
              <a:rPr lang="en-US" altLang="en-US" sz="3200" b="1">
                <a:latin typeface="Cambria" panose="02040503050406030204" charset="0"/>
                <a:cs typeface="Cambria" panose="02040503050406030204" charset="0"/>
                <a:sym typeface="+mn-ea"/>
              </a:rPr>
              <a:t>Motivation &amp; Problem Statement</a:t>
            </a:r>
            <a:endParaRPr lang="en-US" altLang="en-US" sz="3200" b="1">
              <a:latin typeface="Cambria" panose="02040503050406030204" charset="0"/>
              <a:cs typeface="Cambria" panose="02040503050406030204" charset="0"/>
            </a:endParaRPr>
          </a:p>
        </p:txBody>
      </p:sp>
      <p:sp>
        <p:nvSpPr>
          <p:cNvPr id="3" name="Text Box 2"/>
          <p:cNvSpPr txBox="1"/>
          <p:nvPr/>
        </p:nvSpPr>
        <p:spPr>
          <a:xfrm>
            <a:off x="727075" y="1090930"/>
            <a:ext cx="10739120" cy="5383530"/>
          </a:xfrm>
          <a:prstGeom prst="rect">
            <a:avLst/>
          </a:prstGeom>
          <a:noFill/>
        </p:spPr>
        <p:txBody>
          <a:bodyPr wrap="square" rtlCol="0">
            <a:noAutofit/>
            <a:scene3d>
              <a:camera prst="orthographicFront">
                <a:rot lat="0" lon="0" rev="0"/>
              </a:camera>
              <a:lightRig rig="threePt" dir="t"/>
            </a:scene3d>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Motivation:</a:t>
            </a:r>
            <a:endParaRPr lang="en-US" altLang="en-US" sz="2000" b="1">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Continuous sensing is critical in underground mines.</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Sensor nodes die early due to limited battery.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Blind spots form, increasing accident risk.</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r>
              <a:rPr lang="en-US" altLang="en-US" sz="2000">
                <a:latin typeface="Cambria" panose="02040503050406030204" charset="0"/>
                <a:cs typeface="Cambria" panose="02040503050406030204" charset="0"/>
              </a:rPr>
              <a:t>Energy efficient nodes ensure reliable monitoring and worker safety.</a:t>
            </a:r>
            <a:endParaRPr lang="en-US" altLang="en-US" sz="2000">
              <a:latin typeface="Cambria" panose="02040503050406030204" charset="0"/>
              <a:cs typeface="Cambria" panose="02040503050406030204" charset="0"/>
            </a:endParaRPr>
          </a:p>
          <a:p>
            <a:pPr marL="800100" lvl="1"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Problem Statement:</a:t>
            </a:r>
            <a:endParaRPr lang="en-US" altLang="en-US" sz="2000" b="1">
              <a:latin typeface="Cambria" panose="02040503050406030204" charset="0"/>
              <a:cs typeface="Cambria" panose="02040503050406030204" charset="0"/>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Existing protocols such as LEACH and DEECP rely on static, heuristic-based cluster head selection and does not exploit node heterogeneity which leads to uneven energy consumption and premature node death. This reduces network lifetime compromises continuous monitoring in underground mines.</a:t>
            </a:r>
            <a:endParaRPr lang="en-US" altLang="en-US" sz="2000">
              <a:latin typeface="Cambria" panose="02040503050406030204" charset="0"/>
              <a:cs typeface="Cambria" panose="02040503050406030204" charset="0"/>
            </a:endParaRPr>
          </a:p>
          <a:p>
            <a:pPr marL="800100" lvl="1"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Objective:</a:t>
            </a:r>
            <a:endParaRPr lang="en-US" altLang="en-US" sz="2000" b="1">
              <a:latin typeface="Cambria" panose="02040503050406030204" charset="0"/>
              <a:cs typeface="Cambria" panose="02040503050406030204" charset="0"/>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Improve DEEC protocol by integrating Q-Learning (a part of reinforcement learning) for intelligent cluster head selection.</a:t>
            </a:r>
            <a:endParaRPr lang="en-US" altLang="en-US" sz="2000">
              <a:latin typeface="Cambria" panose="02040503050406030204" charset="0"/>
              <a:cs typeface="Cambria" panose="02040503050406030204" charset="0"/>
              <a:sym typeface="+mn-ea"/>
            </a:endParaRPr>
          </a:p>
          <a:p>
            <a:pPr lvl="2" indent="-342900" algn="just">
              <a:buFont typeface="Arial" panose="020B0604020202020204" pitchFamily="34" charset="0"/>
              <a:buChar char="•"/>
            </a:pPr>
            <a:r>
              <a:rPr lang="en-US" altLang="en-US" sz="2000">
                <a:latin typeface="Cambria" panose="02040503050406030204" charset="0"/>
                <a:cs typeface="Cambria" panose="02040503050406030204" charset="0"/>
                <a:sym typeface="+mn-ea"/>
              </a:rPr>
              <a:t>Achieve improvement in network lifetime by reducing premature node deaths and energy imbalance.</a:t>
            </a:r>
            <a:endParaRPr lang="en-US" altLang="en-US" sz="2000">
              <a:latin typeface="Cambria" panose="02040503050406030204" charset="0"/>
              <a:cs typeface="Cambria" panose="02040503050406030204" charset="0"/>
            </a:endParaRPr>
          </a:p>
          <a:p>
            <a:pPr lvl="2" indent="-342900" algn="just">
              <a:buFont typeface="Arial" panose="020B0604020202020204" pitchFamily="34" charset="0"/>
              <a:buChar char="•"/>
            </a:pPr>
            <a:endParaRPr lang="en-US" altLang="en-US" sz="2000">
              <a:latin typeface="Cambria" panose="02040503050406030204" charset="0"/>
              <a:cs typeface="Cambria" panose="02040503050406030204" charset="0"/>
              <a:sym typeface="+mn-ea"/>
            </a:endParaRPr>
          </a:p>
          <a:p>
            <a:pPr lvl="2"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a:p>
            <a:pPr marL="800100" lvl="1"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b="1">
              <a:latin typeface="Cambria" panose="02040503050406030204" charset="0"/>
              <a:cs typeface="Cambria" panose="02040503050406030204" charset="0"/>
            </a:endParaRPr>
          </a:p>
          <a:p>
            <a:pPr marL="800100" lvl="1" indent="-342900" algn="just">
              <a:buFont typeface="Arial" panose="020B0604020202020204" pitchFamily="34" charset="0"/>
              <a:buChar char="•"/>
            </a:pPr>
            <a:endParaRPr lang="en-US" altLang="en-US" sz="2000">
              <a:latin typeface="Cambria" panose="02040503050406030204" charset="0"/>
              <a:cs typeface="Cambria" panose="02040503050406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0" y="6985"/>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1217930" y="37465"/>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ectangles 14"/>
          <p:cNvSpPr/>
          <p:nvPr/>
        </p:nvSpPr>
        <p:spPr>
          <a:xfrm>
            <a:off x="11051540" y="665861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10789285" y="667385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nvSpPr>
        <p:spPr>
          <a:xfrm>
            <a:off x="11070590" y="6670040"/>
            <a:ext cx="1132840" cy="199390"/>
          </a:xfrm>
          <a:prstGeom prst="rect">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10789285" y="6658610"/>
            <a:ext cx="153035" cy="153670"/>
          </a:xfrm>
          <a:prstGeom prst="ellipse">
            <a:avLst/>
          </a:prstGeom>
          <a:solidFill>
            <a:srgbClr val="FFC000"/>
          </a:solid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548380" y="294640"/>
            <a:ext cx="5160010" cy="730885"/>
          </a:xfrm>
          <a:prstGeom prst="rect">
            <a:avLst/>
          </a:prstGeom>
          <a:noFill/>
        </p:spPr>
        <p:txBody>
          <a:bodyPr wrap="square" rtlCol="0">
            <a:noAutofit/>
          </a:bodyPr>
          <a:p>
            <a:pPr indent="0">
              <a:buFont typeface="+mj-lt"/>
              <a:buNone/>
            </a:pPr>
            <a:r>
              <a:rPr lang="en-US" altLang="en-US" sz="3200" b="1">
                <a:latin typeface="Cambria" panose="02040503050406030204" charset="0"/>
                <a:cs typeface="Cambria" panose="02040503050406030204" charset="0"/>
                <a:sym typeface="+mn-ea"/>
              </a:rPr>
              <a:t>Overview of </a:t>
            </a:r>
            <a:r>
              <a:rPr lang="en-US" altLang="en-US" sz="3200" b="1">
                <a:latin typeface="Cambria" panose="02040503050406030204" charset="0"/>
                <a:cs typeface="Cambria" panose="02040503050406030204" charset="0"/>
              </a:rPr>
              <a:t>DEEC Protocol</a:t>
            </a:r>
            <a:endParaRPr lang="en-US" altLang="en-US" sz="3200" b="1">
              <a:latin typeface="Cambria" panose="02040503050406030204" charset="0"/>
              <a:cs typeface="Cambria" panose="02040503050406030204" charset="0"/>
            </a:endParaRPr>
          </a:p>
        </p:txBody>
      </p:sp>
      <p:sp>
        <p:nvSpPr>
          <p:cNvPr id="3" name="Text Box 2"/>
          <p:cNvSpPr txBox="1"/>
          <p:nvPr/>
        </p:nvSpPr>
        <p:spPr>
          <a:xfrm>
            <a:off x="713740" y="981710"/>
            <a:ext cx="10799445" cy="3153410"/>
          </a:xfrm>
          <a:prstGeom prst="rect">
            <a:avLst/>
          </a:prstGeom>
          <a:noFill/>
        </p:spPr>
        <p:txBody>
          <a:bodyPr wrap="square" rtlCol="0">
            <a:noAutofit/>
          </a:bodyPr>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DEEC(Distributed Energy-Efficient Clustering):</a:t>
            </a:r>
            <a:r>
              <a:rPr lang="en-US" altLang="en-US" sz="2000">
                <a:latin typeface="Cambria" panose="02040503050406030204" charset="0"/>
                <a:cs typeface="Cambria" panose="02040503050406030204" charset="0"/>
              </a:rPr>
              <a:t> It is a hierarchical routing protocol designed to maximize the lifetime of a WSN by balancing energy consumption among nodes</a:t>
            </a:r>
            <a:r>
              <a:rPr lang="en-US" altLang="en-US" sz="1400">
                <a:latin typeface="Cambria" panose="02040503050406030204" charset="0"/>
                <a:cs typeface="Cambria" panose="02040503050406030204" charset="0"/>
              </a:rPr>
              <a:t>[6]</a:t>
            </a:r>
            <a:r>
              <a:rPr lang="en-US" altLang="en-US" sz="2000">
                <a:latin typeface="Cambria" panose="02040503050406030204" charset="0"/>
                <a:cs typeface="Cambria" panose="02040503050406030204" charset="0"/>
              </a:rPr>
              <a:t>.</a:t>
            </a: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The Core Problem It Solve:</a:t>
            </a:r>
            <a:r>
              <a:rPr lang="en-US" altLang="en-US" sz="2000">
                <a:latin typeface="Cambria" panose="02040503050406030204" charset="0"/>
                <a:cs typeface="Cambria" panose="02040503050406030204" charset="0"/>
              </a:rPr>
              <a:t> </a:t>
            </a:r>
            <a:r>
              <a:rPr lang="en-US" altLang="en-US" sz="2000" i="1">
                <a:latin typeface="Cambria" panose="02040503050406030204" charset="0"/>
                <a:cs typeface="Cambria" panose="02040503050406030204" charset="0"/>
              </a:rPr>
              <a:t>The "Energy Hole", </a:t>
            </a:r>
            <a:r>
              <a:rPr lang="en-US" altLang="en-US" sz="2000">
                <a:latin typeface="Cambria" panose="02040503050406030204" charset="0"/>
                <a:cs typeface="Cambria" panose="02040503050406030204" charset="0"/>
              </a:rPr>
              <a:t>in many protocols (like LEACH), CHs are chosen randomly and not chosen in recent past, which leads nodes with low energy to become CHs and they die quickly.</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a:p>
            <a:pPr marL="342900" indent="-342900" algn="just">
              <a:buFont typeface="Wingdings" panose="05000000000000000000" charset="0"/>
              <a:buChar char="v"/>
            </a:pPr>
            <a:r>
              <a:rPr lang="en-US" altLang="en-US" sz="2000" b="1">
                <a:latin typeface="Cambria" panose="02040503050406030204" charset="0"/>
                <a:cs typeface="Cambria" panose="02040503050406030204" charset="0"/>
              </a:rPr>
              <a:t>Energy Aware Clustering</a:t>
            </a:r>
            <a:r>
              <a:rPr lang="en-US" altLang="en-US" sz="2000">
                <a:latin typeface="Cambria" panose="02040503050406030204" charset="0"/>
                <a:cs typeface="Cambria" panose="02040503050406030204" charset="0"/>
              </a:rPr>
              <a:t>: DEECP incarporates CH selection is based on a node's remaining (residual) energy. Nodes with more energy have a higher probability of being selected as a CH.</a:t>
            </a:r>
            <a:endParaRPr lang="en-US" altLang="en-US" sz="2000">
              <a:latin typeface="Cambria" panose="02040503050406030204" charset="0"/>
              <a:cs typeface="Cambria" panose="02040503050406030204" charset="0"/>
            </a:endParaRPr>
          </a:p>
          <a:p>
            <a:pPr algn="just"/>
            <a:endParaRPr lang="en-US" altLang="en-US" sz="2000">
              <a:latin typeface="Cambria" panose="02040503050406030204" charset="0"/>
              <a:cs typeface="Cambria" panose="02040503050406030204" charset="0"/>
            </a:endParaRPr>
          </a:p>
        </p:txBody>
      </p:sp>
      <p:pic>
        <p:nvPicPr>
          <p:cNvPr id="7" name="Picture 6" descr="deecp_vs_leach"/>
          <p:cNvPicPr>
            <a:picLocks noChangeAspect="1"/>
          </p:cNvPicPr>
          <p:nvPr/>
        </p:nvPicPr>
        <p:blipFill>
          <a:blip r:embed="rId1"/>
          <a:stretch>
            <a:fillRect/>
          </a:stretch>
        </p:blipFill>
        <p:spPr>
          <a:xfrm>
            <a:off x="2697480" y="4077335"/>
            <a:ext cx="6504305" cy="2734945"/>
          </a:xfrm>
          <a:prstGeom prst="rect">
            <a:avLst/>
          </a:prstGeom>
        </p:spPr>
      </p:pic>
      <p:sp>
        <p:nvSpPr>
          <p:cNvPr id="11" name="Text Box 10"/>
          <p:cNvSpPr txBox="1"/>
          <p:nvPr/>
        </p:nvSpPr>
        <p:spPr>
          <a:xfrm>
            <a:off x="5267960" y="6534785"/>
            <a:ext cx="1934210" cy="153670"/>
          </a:xfrm>
          <a:prstGeom prst="rect">
            <a:avLst/>
          </a:prstGeom>
          <a:noFill/>
        </p:spPr>
        <p:txBody>
          <a:bodyPr wrap="square" rtlCol="0">
            <a:noAutofit/>
          </a:bodyPr>
          <a:p>
            <a:r>
              <a:rPr lang="en-US" altLang="en-US" sz="1400" i="1">
                <a:latin typeface="Cambria" panose="02040503050406030204" charset="0"/>
                <a:cs typeface="Cambria" panose="02040503050406030204" charset="0"/>
              </a:rPr>
              <a:t>Fig 2: LEACH vs DEEC</a:t>
            </a:r>
            <a:endParaRPr lang="en-US" altLang="en-US" sz="1400" i="1">
              <a:latin typeface="Cambria" panose="02040503050406030204" charset="0"/>
              <a:cs typeface="Cambria" panose="02040503050406030204" charset="0"/>
            </a:endParaRPr>
          </a:p>
        </p:txBody>
      </p:sp>
    </p:spTree>
  </p:cSld>
  <p:clrMapOvr>
    <a:masterClrMapping/>
  </p:clrMapOvr>
</p:sld>
</file>

<file path=ppt/tags/tag1.xml><?xml version="1.0" encoding="utf-8"?>
<p:tagLst xmlns:p="http://schemas.openxmlformats.org/presentationml/2006/main">
  <p:tag name="TABLE_ENDDRAG_ORIGIN_RECT" val="831*421"/>
  <p:tag name="TABLE_ENDDRAG_RECT" val="71*85*831*421"/>
</p:tagLst>
</file>

<file path=ppt/tags/tag10.xml><?xml version="1.0" encoding="utf-8"?>
<p:tagLst xmlns:p="http://schemas.openxmlformats.org/presentationml/2006/main">
  <p:tag name="TABLE_ENDDRAG_ORIGIN_RECT" val="869*410"/>
  <p:tag name="TABLE_ENDDRAG_RECT" val="37*105*869*410"/>
</p:tagLst>
</file>

<file path=ppt/tags/tag11.xml><?xml version="1.0" encoding="utf-8"?>
<p:tagLst xmlns:p="http://schemas.openxmlformats.org/presentationml/2006/main">
  <p:tag name="TABLE_ENDDRAG_ORIGIN_RECT" val="869*410"/>
  <p:tag name="TABLE_ENDDRAG_RECT" val="37*105*869*410"/>
</p:tagLst>
</file>

<file path=ppt/tags/tag2.xml><?xml version="1.0" encoding="utf-8"?>
<p:tagLst xmlns:p="http://schemas.openxmlformats.org/presentationml/2006/main">
  <p:tag name="TABLE_ENDDRAG_ORIGIN_RECT" val="831*421"/>
  <p:tag name="TABLE_ENDDRAG_RECT" val="71*85*831*421"/>
</p:tagLst>
</file>

<file path=ppt/tags/tag3.xml><?xml version="1.0" encoding="utf-8"?>
<p:tagLst xmlns:p="http://schemas.openxmlformats.org/presentationml/2006/main">
  <p:tag name="KSO_WM_DIAGRAM_VIRTUALLY_FRAME" val="{&quot;height&quot;:355.15,&quot;left&quot;:312.45,&quot;top&quot;:116.5,&quot;width&quot;:525}"/>
</p:tagLst>
</file>

<file path=ppt/tags/tag4.xml><?xml version="1.0" encoding="utf-8"?>
<p:tagLst xmlns:p="http://schemas.openxmlformats.org/presentationml/2006/main">
  <p:tag name="KSO_WM_DIAGRAM_VIRTUALLY_FRAME" val="{&quot;height&quot;:355.15,&quot;left&quot;:312.45,&quot;top&quot;:116.5,&quot;width&quot;:525}"/>
</p:tagLst>
</file>

<file path=ppt/tags/tag5.xml><?xml version="1.0" encoding="utf-8"?>
<p:tagLst xmlns:p="http://schemas.openxmlformats.org/presentationml/2006/main">
  <p:tag name="KSO_WM_DIAGRAM_VIRTUALLY_FRAME" val="{&quot;height&quot;:355.15,&quot;left&quot;:312.45,&quot;top&quot;:116.5,&quot;width&quot;:525}"/>
</p:tagLst>
</file>

<file path=ppt/tags/tag6.xml><?xml version="1.0" encoding="utf-8"?>
<p:tagLst xmlns:p="http://schemas.openxmlformats.org/presentationml/2006/main">
  <p:tag name="KSO_WM_DIAGRAM_VIRTUALLY_FRAME" val="{&quot;height&quot;:355.15,&quot;left&quot;:312.45,&quot;top&quot;:116.5,&quot;width&quot;:525}"/>
</p:tagLst>
</file>

<file path=ppt/tags/tag7.xml><?xml version="1.0" encoding="utf-8"?>
<p:tagLst xmlns:p="http://schemas.openxmlformats.org/presentationml/2006/main">
  <p:tag name="KSO_WM_DIAGRAM_VIRTUALLY_FRAME" val="{&quot;height&quot;:355.15,&quot;left&quot;:312.45,&quot;top&quot;:116.5,&quot;width&quot;:525}"/>
</p:tagLst>
</file>

<file path=ppt/tags/tag8.xml><?xml version="1.0" encoding="utf-8"?>
<p:tagLst xmlns:p="http://schemas.openxmlformats.org/presentationml/2006/main">
  <p:tag name="KSO_WM_DIAGRAM_VIRTUALLY_FRAME" val="{&quot;height&quot;:355.15,&quot;left&quot;:312.45,&quot;top&quot;:116.5,&quot;width&quot;:525}"/>
</p:tagLst>
</file>

<file path=ppt/tags/tag9.xml><?xml version="1.0" encoding="utf-8"?>
<p:tagLst xmlns:p="http://schemas.openxmlformats.org/presentationml/2006/main">
  <p:tag name="TABLE_ENDDRAG_ORIGIN_RECT" val="830*286"/>
  <p:tag name="TABLE_ENDDRAG_RECT" val="62*73*830*286"/>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xMy4zOTI4NTcxNDI4NTcxNDIsXCJ3aWR0aFwiOjE3Ljg1NzE0Mjg1NzE0Mjg1NH0iLAoJIkxhdGV4IiA6ICJcXHBpXioiLAoJIkxhdGV4SW1nQmFzZTY0IiA6ICJQSE4yWnlCNGJXeHVjejBpYUhSMGNEb3ZMM2QzZHk1M015NXZjbWN2TWpBd01DOXpkbWNpSUhkcFpIUm9QU0l5TGpJM04yVjRJaUJvWldsbmFIUTlJakV1TnpBelpYZ2lJSEp2YkdVOUltbHRaeUlnWm05amRYTmhZbXhsUFNKbVlXeHpaU0lnZG1sbGQwSnZlRDBpTUNBdE56UXhMamdnTVRBd05pNDJJRGMxTWk0NElpQjRiV3h1Y3pwNGJHbHVhejBpYUhSMGNEb3ZMM2QzZHk1M015NXZjbWN2TVRrNU9TOTRiR2x1YXlJZ1lYSnBZUzFvYVdSa1pXNDlJblJ5ZFdVaUlITjBlV3hsUFNKMlpYSjBhV05oYkMxaGJHbG5iam9nTFRBdU1ESTFaWGc3SUcxaGVDMTNhV1IwYURvZ09UZ2xPeUkrUEdSbFpuTS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T0xUSXlNVGNpSUdROUlrMHlNamtnTWpnMlVUSXhOaUEwTWpBZ01qRTJJRFF6TmxFeU1UWWdORFUwSURJME1DQTBOalJSTWpReElEUTJOQ0F5TkRVZ05EWTBWREkxTVNBME5qVlJNall6SURRMk5DQXlOek1nTkRVMlZESTRNeUEwTXpaUk1qZ3pJRFF4T1NBeU56Y2dNelUyVkRJM01DQXlPRFpNTXpJNElETXlPRkV6T0RRZ016WTVJRE00T1NBek56SlVNems1SURNM05WRTBNVElnTXpjMUlEUXlNeUF6TmpWVU5ETTFJRE16T0ZFME16VWdNekkxSURReU5TQXpNVFZSTkRJd0lETXhNaUF6TlRjZ01qZ3lWREk0T1NBeU5UQk1NelUxSURJeE9VdzBNalVnTVRnMFVUUXpOQ0F4TnpVZ05ETTBJREUyTVZFME16UWdNVFEySURReU5TQXhNelpVTkRBeElERXlOVkV6T1RNZ01USTFJRE00TXlBeE16RlVNekk0SURFM01Vd3lOekFnTWpFelVUSTRNeUEzT1NBeU9ETWdOak5STWpneklEVXpJREkzTmlBME5GUXlOVEFnTXpWUk1qTXhJRE0xSURJeU5DQTBORlF5TVRZZ05qTlJNakUySURnd0lESXlNaUF4TkROVU1qSTVJREl4TTB3eE56RWdNVGN4VVRFeE5TQXhNekFnTVRFd0lERXlOMUV4TURZZ01USTBJREV3TUNBeE1qUlJPRGNnTVRJMElEYzJJREV6TkZRMk5DQXhOakZSTmpRZ01UWTJJRFkwSURFMk9WUTJOeUF4TnpWVU56SWdNVGd4VkRneElERTRPRlE1TkNBeE9UVlVNVEV6SURJd05GUXhNemdnTWpFMVZERTNNQ0F5TXpCVU1qRXdJREkxTUV3M05DQXpNVFZSTmpVZ016STBJRFkxSURNek9GRTJOU0F6TlRNZ056UWdNell6VkRrNElETTNORkV4TURZZ016YzBJREV4TmlBek5qaFVNVGN4SURNeU9Fd3lNamtnTWpnMldpSXZQand2WkdWbWN6NDhaeUJ6ZEhKdmEyVTlJbU4xY25KbGJuUkRiMnh2Y2lJZ1ptbHNiRDBpWTNWeWNtVnVkRU52Ykc5eUlpQnpkSEp2YTJVdGQybGtkR2c5SWpBaUlIUnlZVzV6Wm05eWJUMGljMk5oYkdVb01Td3RNU2tpUGp4bklHUmhkR0V0Ylcxc0xXNXZaR1U5SW0xaGRHZ2lQanhuSUdSaGRHRXRiVzFzTFc1dlpHVTlJbTF6ZFhBaVBqeG5JR1JoZEdFdGJXMXNMVzV2WkdVOUltMXBJajQ4ZFhObElHUmhkR0V0WXowaU1VUTNNRUlpSUhoc2FXNXJPbWh5WldZOUlpTk5TbGd0TWkxVVJWZ3RTUzB4UkRjd1FpSXZQand2Wno0OFp5QmtZWFJoTFcxdGJDMXViMlJsUFNKdGJ5SWdkSEpoYm5ObWIzSnRQU0owY21GdWMyeGhkR1VvTmpBekxEUXhNeWtnYzJOaGJHVW9NQzQzTURjcElqNDhkWE5sSUdSaGRHRXRZejBpTWpJeE55SWdlR3hwYm1zNmFISmxaajBpSTAxS1dDMHlMVlJGV0MxT0xUSXlNVGNpTHo0OEwyYytQQzluUGp3dlp6NDhMMmMrUEM5emRtYysiLAoJIlJlYWxWaWV3U2l6ZUpzb24iIDogIntcImhlaWdodFwiOjI2NyxcIndpZHRoXCI6MzU3fSIKfQo="/>
    </extobj>
    <extobj name="2384804F-3998-4D57-9195-F3826E402611-2">
      <extobjdata type="2384804F-3998-4D57-9195-F3826E402611" data="ewoJIkltZ1NldHRpbmdKc29uIiA6ICJ7XCJoZWlnaHRcIjoxNy44NTcxNDI4NTcxNDI4NTQsXCJ3aWR0aFwiOjU4LjkyODU3MTQyODU3MTQyfSIsCgkiTGF0ZXgiIDogIlxuKFZee1xccGl9KHMpKSIsCgkiTGF0ZXhJbWdCYXNlNjQiIDogIlBITjJaeUI0Yld4dWN6MGlhSFIwY0RvdkwzZDNkeTUzTXk1dmNtY3ZNakF3TUM5emRtY2lJSGRwWkhSb1BTSTNMalUxTldWNElpQm9aV2xuYUhROUlqSXVNall5WlhnaUlISnZiR1U5SW1sdFp5SWdabTlqZFhOaFlteGxQU0ptWVd4elpTSWdkbWxsZDBKdmVEMGlNQ0F0TnpVd0lETXpNemt1TkNBeE1EQXdJaUI0Yld4dWN6cDRiR2x1YXowaWFIUjBjRG92TDNkM2R5NTNNeTV2Y21jdk1UazVPUzk0YkdsdWF5SWdZWEpwWVMxb2FXUmtaVzQ5SW5SeWRXVWlJSE4wZVd4bFBTSjJaWEowYVdOaGJDMWhiR2xuYmpvZ0xUQXVOVFkyWlhnN0lHMWhlQzEzYVdSMGFEb2dPVGdsT3lJK1BHUmxabk0rUEhCaGRHZ2dhV1E5SWsxS1dDMDJ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k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mkxVVJWZ3RTUzB4UkRjd1FpSWdaRDBpVFRFek1pQXRNVEZST1RnZ0xURXhJRGs0SURJeVZqTXpUREV4TVNBMk1WRXhPRFlnTWpFNUlESXlNQ0F6TXpSTU1qSTRJRE0xT0VneE9UWlJNVFU0SURNMU9DQXhORElnTXpVMVZERXdNeUF6TXpaUk9USWdNekk1SURneElETXhPRlEyTWlBeU9UZFVOVE1nTWpnMVVUVXhJREk0TkNBek9DQXlPRFJSTVRrZ01qZzBJREU1SURJNU5GRXhPU0F6TURBZ016Z2dNekk1VkRreklETTVNVlF4TmpRZ05ESTVVVEUzTVNBME16RWdNemc1SURRek1WRTFORGtnTkRNeElEVTFNeUEwTXpCUk5UY3pJRFF5TXlBMU56TWdOREF5VVRVM015QXpOekVnTlRReElETTJNRkUxTXpVZ016VTRJRFEzTWlBek5UaElOREE0VERRd05TQXpOREZSTXpreklESTJPU0F6T1RNZ01qSXlVVE01TXlBeE56QWdOREF5SURFeU9WUTBNakVnTmpWVU5ETXhJRE0zVVRRek1TQXlNQ0EwTVRjZ05WUXpPREVnTFRFd1VUTTNNQ0F0TVRBZ016WXpJQzAzVkRNME55QXhOMVF6TXpFZ056ZFJNek13SURnMklETXpNQ0F4TWpGUk16TXdJREUzTUNBek16a2dNakkyVkRNMU55QXpNVGhVTXpZM0lETTFPRWd5TmpsTU1qWTRJRE0xTkZFeU5qZ2dNelV4SURJME9TQXlOelZVTWpBMklERXhORlF4TnpVZ01UZFJNVFkwSUMweE1TQXhNeklnTFRFeFdpSXZQanh3WVhSb0lHbGtQU0pOU2xndE5p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Z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QzlrWldaelBqeG5JSE4wY205clpUMGlZM1Z5Y21WdWRFTnZiRzl5SWlCbWFXeHNQU0pqZFhKeVpXNTBRMjlzYjNJaUlITjBjbTlyWlMxM2FXUjBhRDBpTUNJZ2RISmhibk5tYjNKdFBTSnpZMkZzWlNneExDMHhLU0krUEdjZ1pHRjBZUzF0Yld3dGJtOWtaVDBpYldGMGFDSStQR2NnWkdGMFlTMXRiV3d0Ym05a1pUMGliVzhpUGp4MWMyVWdaR0YwWVMxalBTSXlPQ0lnZUd4cGJtczZhSEpsWmowaUkwMUtXQzAyTFZSRldDMU9MVEk0SWk4K1BDOW5QanhuSUdSaGRHRXRiVzFzTFc1dlpHVTlJbTF6ZFhBaUlIUnlZVzV6Wm05eWJUMGlkSEpoYm5Oc1lYUmxLRE00T1N3d0tTSStQR2NnWkdGMFlTMXRiV3d0Ym05a1pUMGliV2tpUGp4MWMyVWdaR0YwWVMxalBTSXhSRFEwT1NJZ2VHeHBibXM2YUhKbFpqMGlJMDFLV0MwMkxWUkZXQzFKTFRGRU5EUTVJaTgrUEM5blBqeG5JR1JoZEdFdGJXMXNMVzV2WkdVOUlsUmxXRUYwYjIwaUlIUnlZVzV6Wm05eWJUMGlkSEpoYm5Oc1lYUmxLRGcyTVM0ekxEUXhNeWtnYzJOaGJHVW9NQzQzTURjcElpQmtZWFJoTFcxcWVDMTBaWGhqYkdGemN6MGlUMUpFSWo0OFp5QmtZWFJoTFcxdGJDMXViMlJsUFNKdGFTSStQSFZ6WlNCa1lYUmhMV005SWpGRU56QkNJaUI0YkdsdWF6cG9jbVZtUFNJalRVcFlMVFl0VkVWWUxVa3RNVVEzTUVJaUx6NDhMMmMrUEM5blBqd3ZaejQ4WnlCa1lYUmhMVzF0YkMxdWIyUmxQU0p0YnlJZ2RISmhibk5tYjNKdFBTSjBjbUZ1YzJ4aGRHVW9NVGN3TXk0MExEQXBJajQ4ZFhObElHUmhkR0V0WXowaU1qZ2lJSGhzYVc1ck9taHlaV1k5SWlOTlNsZ3ROaTFVUlZndFRpMHlPQ0l2UGp3dlp6NDhaeUJrWVhSaExXMXRiQzF1YjJSbFBTSnRhU0lnZEhKaGJuTm1iM0p0UFNKMGNtRnVjMnhoZEdVb01qQTVNaTQwTERBcElqNDhkWE5sSUdSaGRHRXRZejBpTVVRME5qQWlJSGhzYVc1ck9taHlaV1k5SWlOTlNsZ3ROaTFVUlZndFNTMHhSRFEyTUNJdlBqd3ZaejQ4WnlCa1lYUmhMVzF0YkMxdWIyUmxQU0p0YnlJZ2RISmhibk5tYjNKdFBTSjBjbUZ1YzJ4aGRHVW9NalUyTVM0MExEQXBJajQ4ZFhObElHUmhkR0V0WXowaU1qa2lJSGhzYVc1ck9taHlaV1k5SWlOTlNsZ3ROaTFVUlZndFRpMHlPU0l2UGp3dlp6NDhaeUJrWVhSaExXMXRiQzF1YjJSbFBTSnRieUlnZEhKaGJuTm1iM0p0UFNKMGNtRnVjMnhoZEdVb01qazFNQzQwTERBcElqNDhkWE5sSUdSaGRHRXRZejBpTWpraUlIaHNhVzVyT21oeVpXWTlJaU5OU2xndE5pMVVSVmd0VGkweU9TSXZQand2Wno0OEwyYytQQzluUGp3dmMzWm5QZz09IiwKCSJSZWFsVmlld1NpemVKc29uIiA6ICJ7XCJoZWlnaHRcIjozNTcuMTQyODY4MDQxOTkyMixcIndpZHRoXCI6MTE3OC41NzEzOTU4NzQwMjM0fSIKfQo="/>
    </extobj>
    <extobj name="2384804F-3998-4D57-9195-F3826E402611-3">
      <extobjdata type="2384804F-3998-4D57-9195-F3826E402611" data="ewoJIkltZ1NldHRpbmdKc29uIiA6ICJ7XCJoZWlnaHRcIjoxNy44NTcxNDI4NTcxNDI4NTQsXCJ3aWR0aFwiOjc0Ljk5OTk5OTk5OTk5OTk5fSIsCgkiTGF0ZXgiIDogIihRXntcXHBpfShzLCBhKSkiLAoJIkxhdGV4SW1nQmFzZTY0IiA6ICJQSE4yWnlCNGJXeHVjejBpYUhSMGNEb3ZMM2QzZHk1M015NXZjbWN2TWpBd01DOXpkbWNpSUhkcFpIUm9QU0k1TGpZM05HVjRJaUJvWldsbmFIUTlJakl1TWpZeVpYZ2lJSEp2YkdVOUltbHRaeUlnWm05amRYTmhZbXhsUFNKbVlXeHpaU0lnZG1sbGQwSnZlRDBpTUNBdE56VXdJRFF5TnpVdU55QXhNREF3SWlCNGJXeHVjenA0YkdsdWF6MGlhSFIwY0RvdkwzZDNkeTUzTXk1dmNtY3ZNVGs1T1M5NGJHbHVheUlnWVhKcFlTMW9hV1JrWlc0OUluUnlkV1VpSUhOMGVXeGxQU0oyWlhKMGFXTmhiQzFoYkdsbmJqb2dMVEF1TlRZMlpYZzdJRzFoZUMxM2FXUjBhRG9nT1RnbE95SStQR1JsWm5N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AzTFZSRldDMUpMVEZFTnpCQ0lpQmtQU0pOTVRNeUlDMHhNVkU1T0NBdE1URWdPVGdnTWpKV016Tk1NVEV4SURZeFVURTROaUF5TVRrZ01qSXdJRE16TkV3eU1qZ2dNelU0U0RFNU5sRXhOVGdnTXpVNElERTBNaUF6TlRWVU1UQXpJRE16TmxFNU1pQXpNamtnT0RFZ016RTRWRFl5SURJNU4xUTFNeUF5T0RWUk5URWdNamcwSURNNElESTRORkV4T1NBeU9EUWdNVGtnTWprMFVURTVJRE13TUNBek9DQXpNamxVT1RNZ016a3hWREUyTkNBME1qbFJNVGN4SURRek1TQXpPRGtnTkRNeFVUVTBPU0EwTXpFZ05UVXpJRFF6TUZFMU56TWdOREl6SURVM015QTBNREpSTlRjeklETTNNU0ExTkRFZ016WXdVVFV6TlNBek5UZ2dORGN5SURNMU9FZzBNRGhNTkRBMUlETTBNVkV6T1RNZ01qWTVJRE01TXlBeU1qSlJNemt6SURFM01DQTBNRElnTVRJNVZEUXlNU0EyTlZRME16RWdNemRSTkRNeElESXdJRFF4TnlBMVZETTRNU0F0TVRCUk16Y3dJQzB4TUNBek5qTWdMVGRVTXpRM0lERTNWRE16TVNBM04xRXpNekFnT0RZZ016TXdJREV5TVZFek16QWdNVGN3SURNek9TQXlNalpVTXpVM0lETXhPRlF6TmpjZ016VTRTREkyT1V3eU5qZ2dNelUwVVRJMk9DQXpOVEVnTWpRNUlESTNOVlF5TURZZ01URTBWREUzTlNBeE4xRXhOalFnTFRFeElERXpNaUF0TVRGYUlpOCtQSEJoZEdnZ2FXUTlJazFLV0MwM0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n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mdpSUhoc2FXNXJPbWh5WldZOUlpTk5TbGd0TnkxVVJWZ3RUaTB5T0NJdlBqd3ZaejQ4WnlCa1lYUmhMVzF0YkMxdWIyUmxQU0p0YzNWd0lpQjBjbUZ1YzJadmNtMDlJblJ5WVc1emJHRjBaU2d6T0Rrc01Da2lQanhuSUdSaGRHRXRiVzFzTFc1dlpHVTlJbTFwSWo0OGRYTmxJR1JoZEdFdFl6MGlNVVEwTkRRaUlIaHNhVzVyT21oeVpXWTlJaU5OU2xndE55MVVSVmd0U1MweFJEUTBOQ0l2UGp3dlp6NDhaeUJrWVhSaExXMXRiQzF1YjJSbFBTSlVaVmhCZEc5dElpQjBjbUZ1YzJadmNtMDlJblJ5WVc1emJHRjBaU2c0TWpRc05ERXpLU0J6WTJGc1pTZ3dMamN3TnlraUlHUmhkR0V0YldwNExYUmxlR05zWVhOelBTSlBVa1FpUGp4bklHUmhkR0V0Ylcxc0xXNXZaR1U5SW0xcElqNDhkWE5sSUdSaGRHRXRZejBpTVVRM01FSWlJSGhzYVc1ck9taHlaV1k5SWlOTlNsZ3ROeTFVUlZndFNTMHhSRGN3UWlJdlBqd3ZaejQ4TDJjK1BDOW5QanhuSUdSaGRHRXRiVzFzTFc1dlpHVTlJbTF2SWlCMGNtRnVjMlp2Y20wOUluUnlZVzV6YkdGMFpTZ3hOalkyTGpFc01Da2lQangxYzJVZ1pHRjBZUzFqUFNJeU9DSWdlR3hwYm1zNmFISmxaajBpSTAxS1dDMDNMVlJGV0MxT0xUSTRJaTgrUEM5blBqeG5JR1JoZEdFdGJXMXNMVzV2WkdVOUltMXBJaUIwY21GdWMyWnZjbTA5SW5SeVlXNXpiR0YwWlNneU1EVTFMakVzTUNraVBqeDFjMlVnWkdGMFlTMWpQU0l4UkRRMk1DSWdlR3hwYm1zNmFISmxaajBpSTAxS1dDMDNMVlJGV0MxSkxURkVORFl3SWk4K1BDOW5QanhuSUdSaGRHRXRiVzFzTFc1dlpHVTlJbTF2SWlCMGNtRnVjMlp2Y20wOUluUnlZVzV6YkdGMFpTZ3lOVEkwTGpFc01Da2lQangxYzJVZ1pHRjBZUzFqUFNJeVF5SWdlR3hwYm1zNmFISmxaajBpSTAxS1dDMDNMVlJGV0MxT0xUSkRJaTgrUEM5blBqeG5JR1JoZEdFdGJXMXNMVzV2WkdVOUltMXBJaUIwY21GdWMyWnZjbTA5SW5SeVlXNXpiR0YwWlNneU9UWTRMamNzTUNraVBqeDFjMlVnWkdGMFlTMWpQU0l4UkRRMFJTSWdlR3hwYm1zNmFISmxaajBpSTAxS1dDMDNMVlJGV0MxSkxURkVORFJGSWk4K1BDOW5QanhuSUdSaGRHRXRiVzFzTFc1dlpHVTlJbTF2SWlCMGNtRnVjMlp2Y20wOUluUnlZVzV6YkdGMFpTZ3pORGszTGpjc01Da2lQangxYzJVZ1pHRjBZUzFqUFNJeU9TSWdlR3hwYm1zNmFISmxaajBpSTAxS1dDMDNMVlJGV0MxT0xUSTVJaTgrUEM5blBqeG5JR1JoZEdFdGJXMXNMVzV2WkdVOUltMXZJaUIwY21GdWMyWnZjbTA5SW5SeVlXNXpiR0YwWlNnek9EZzJMamNzTUNraVBqeDFjMlVnWkdGMFlTMWpQU0l5T1NJZ2VHeHBibXM2YUhKbFpqMGlJMDFLV0MwM0xWUkZXQzFPTFRJNUlpOCtQQzluUGp3dlp6NDhMMmMrUEM5emRtYysiLAoJIlJlYWxWaWV3U2l6ZUpzb24iIDogIntcImhlaWdodFwiOjM1MSxcIndpZHRoXCI6MTUwMH0iCn0K"/>
    </extobj>
    <extobj name="2384804F-3998-4D57-9195-F3826E402611-4">
      <extobjdata type="2384804F-3998-4D57-9195-F3826E402611" data="ewoJIkltZ1NldHRpbmdKc29uIiA6ICJ7XCJoZWlnaHRcIjo4OC4zOTI4NTcxNDI4NTcxNCxcIndpZHRoXCI6NDU4LjkyODU3MTQyODU3MTR9IiwKCSJMYXRleCIgOiAiJSBCZWxsbWFuIEV4cGVjdGF0aW9uIEVxdWF0aW9uc1xuXFxiZWdpbnthbGlnbn1cblZeXFxwaShzKSAmPSBcXHN1bV9hIFxccGkoYSBcXG1pZCBzKSBcXHN1bV97cyd9IFAocycgXFxtaWQgcywgYSkgXFxCaWdbIFIocywgYSwgcycpICsgXFxnYW1tYSBWXlxccGkocycpIFxcQmlnXSBcXFxcXG5RXlxccGkocywgYSkgJj0gXFxzdW1fe3MnfSBQKHMnIFxcbWlkIHMsIGEpIFxcQmlnWyBSKHMsIGEsIHMnKSArIFxcZ2FtbWEgXFxzdW1fe2EnfSBcXHBpKGEnIFxcbWlkIHMnKSBRXlxccGkocycsIGEnKSBcXEJpZ11cblxcZW5ke2FsaWdufVxuIiwKCSJMYXRleEltZ0Jhc2U2NCIgOiAiUEhOMlp5QjRiV3h1Y3owaWFIUjBjRG92TDNkM2R5NTNNeTV2Y21jdk1qQXdNQzl6ZG1jaUlIZHBaSFJvUFNJMk1pNHdOemhsZUNJZ2FHVnBaMmgwUFNJeE1TNHpORGhsZUNJZ2NtOXNaVDBpYVcxbklpQm1iMk4xYzJGaWJHVTlJbVpoYkhObElpQjJhV1YzUW05NFBTSXdJQzB5TnpVM0xqa2dNamMwTXpndU15QTFNREUxTGpnaUlIaHRiRzV6T25oc2FXNXJQU0pvZEhSd09pOHZkM2QzTG5jekxtOXlaeTh4T1RrNUwzaHNhVzVySWlCaGNtbGhMV2hwWkdSbGJqMGlkSEoxWlNJZ2MzUjViR1U5SW5abGNuUnBZMkZzTFdGc2FXZHVPaUF0TlM0eE1EaGxlRHNnYldGNExYZHBaSFJvT2lBNU9DVTdJajQ4WkdWbWN6NDhjR0YwYUNCcFpEMGlUVXBZTFRFNE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VRndFZFVllMVWt0TVVRM01FSWlJR1E5SWsweE16SWdMVEV4VVRrNElDMHhNU0E1T0NBeU1sWXpNMHd4TVRFZ05qRlJNVGcySURJeE9TQXlNakFnTXpNMFRESXlPQ0F6TlRoSU1UazJVVEUxT0NBek5UZ2dNVFF5SURNMU5WUXhNRE1nTXpNMlVUa3lJRE15T1NBNE1TQXpNVGhVTmpJZ01qazNWRFV6SURJNE5WRTFNU0F5T0RRZ016Z2dNamcwVVRFNUlESTROQ0F4T1NBeU9UUlJNVGtnTXpBd0lETTRJRE15T1ZRNU15QXpPVEZVTVRZMElEUXlPVkV4TnpFZ05ETXhJRE00T1NBME16RlJOVFE1SURRek1TQTFOVE1nTkRNd1VUVTNNeUEwTWpNZ05UY3pJRFF3TWxFMU56TWdNemN4SURVME1TQXpOakJSTlRNMUlETTFPQ0EwTnpJZ016VTRTRFF3T0V3ME1EVWdNelF4VVRNNU15QXlOamtnTXpreklESXlNbEV6T1RNZ01UY3dJRFF3TWlBeE1qbFVOREl4SURZMVZEUXpNU0F6TjFFME16RWdNakFnTkRFM0lEVlVNemd4SUMweE1GRXpOekFnTFRFd0lETTJNeUF0TjFRek5EY2dNVGRVTXpNeElEYzNVVE16TUNBNE5pQXpNekFnTVRJeFVUTXpNQ0F4TnpBZ016TTVJREl5TmxRek5UY2dNekU0VkRNMk55QXpOVGhJTWpZNVRESTJPQ0F6TlRSUk1qWTRJRE0xTVNBeU5Ea2dNamMxVkRJd05pQXhNVFJVTVRjMUlERTNVVEUyTkNBdE1URWdNVE15SUMweE1Wb2lMejQ4Y0dGMGFDQnBaRDBpVFVwWUxURTR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9D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FN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Z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PQz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FNE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Gd0VkVWWUxVNHRNakl5TXlJZ1pEMGlUVEV6T1NBdE1qUTVTREV6TjFFeE1qVWdMVEkwT1NBeE1Ua2dMVEl6TlZZeU5URk1NVEl3SURjek4xRXhNekFnTnpVd0lERXpPU0EzTlRCUk1UVXlJRGMxTUNBeE5Ua2dOek0xVmkweU16VlJNVFV4SUMweU5Ea2dNVFF4SUMweU5EbElNVE01V2lJdlBqeHdZWFJvSUdsa1BTSk5TbGd0TVRndFZFVllMVll0TWpBek1pSWdaRDBpVFRjNUlEUXpVVGN6SURReklEVXlJRFE1VkRNd0lEWXhVVE13SURZNElEZzFJREk1TTFReE5EWWdOVEk0VVRFMk1TQTFOakFnTVRrNElEVTJNRkV5TVRnZ05UWXdJREkwTUNBMU5EVlVNall5SURVd01WRXlOaklnTkRrMklESTJNQ0EwT0RaUk1qVTVJRFEzT1NBeE56TWdNall6VkRnMElEUTFWRGM1SURReldpSXZQanh3WVhSb0lHbGtQU0pOU2xndE1UZ3RWRVZZTFVrdE1VUTBORE1pSUdROUlrMHlPRGNnTmpJNFVUSTROeUEyTXpVZ01qTXdJRFl6TjFFeU1EWWdOak0zSURFNU9TQTJNemhVTVRreUlEWTBPRkV4T1RJZ05qUTVJREU1TkNBMk5UbFJNakF3SURZM09TQXlNRE1nTmpneFZETTVOeUEyT0ROUk5UZzNJRFk0TWlBMk1EQWdOamd3VVRZMk5DQTJOamtnTnpBM0lEWXpNVlEzTlRFZ05UTXdVVGMxTVNBME5UTWdOamcxSURNNE9WRTJNVFlnTXpJeElEVXdOeUF6TUROUk5UQXdJRE13TWlBME1ESWdNekF4U0RNd04wd3lOemNnTVRneVVUSTBOeUEyTmlBeU5EY2dOVGxSTWpRM0lEVTFJREkwT0NBMU5GUXlOVFVnTlRCVU1qY3lJRFE0VkRNd05TQTBOa2d6TXpaUk16UXlJRE0zSURNME1pQXpOVkV6TkRJZ01Ua2dNek0xSURWUk16TXdJREFnTXpFNUlEQlJNekUySURBZ01qZ3lJREZVTVRneUlESlJNVEl3SURJZ09EY2dNbFExTVNBeFVUTXpJREVnTXpNZ01URlJNek1nTVRNZ016WWdNalZSTkRBZ05ERWdORFFnTkROVU5qY2dORFpST1RRZ05EWWdNVEkzSURRNVVURTBNU0ExTWlBeE5EWWdOakZSTVRRNUlEWTFJREl4T0NBek16bFVNamczSURZeU9GcE5OalExSURVMU5GRTJORFVnTlRZM0lEWTBNeUExTnpWVU5qTTBJRFU1TjFRMk1Ea2dOakU1VkRVMk1DQTJNelZSTlRVeklEWXpOaUEwT0RBZ05qTTNVVFEyTXlBMk16Y2dORFExSURZek4xUTBNVFlnTmpNMlZEUXdOQ0EyTXpaUk16a3hJRFl6TlNBek9EWWdOakkzVVRNNE5DQTJNakVnTXpZM0lEVTFNRlF6TXpJZ05ERXlWRE14TkNBek5EUlJNekUwSURNME1pQXpPVFVnTXpReVNEUXdOMGcwTXpCUk5UUXlJRE0wTWlBMU9UQWdNemt5VVRZeE55QTBNVGtnTmpNeElEUTNNVlEyTkRVZ05UVTBXaUl2UGp4d1lYUm9JR2xrUFNKTlNsZ3RNVGd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PQzFVUlZndFRFOHROVUlpSUdROUlrMHlNalFnTFRZME9WWXhNVFV3U0RRMU5WWXhNRGs1U0RJM05WWXROVGs0U0RRMU5WWXROalE1U0RJeU5Gb2lMejQ4Y0dGMGFDQnBaRDBpVFVwWUxURTRMVlJGV0MxSkxURkVORFExSWlCa1BTSk5Nak13SURZek4xRXlNRE1nTmpNM0lERTVPQ0EyTXpoVU1Ua3pJRFkwT1ZFeE9UTWdOamMySURJd05DQTJPREpSTWpBMklEWTRNeUF6TnpnZ05qZ3pVVFUxTUNBMk9ESWdOVFkwSURZNE1GRTJNakFnTmpjeUlEWTFPQ0EyTlRKVU56RXlJRFl3TmxRM016TWdOVFl6VkRjek9TQTFNamxSTnpNNUlEUTROQ0EzTVRBZ05EUTFWRFkwTXlBek9EVlVOVGMySURNMU1WUTFNemdnTXpNNFREVTBOU0F6TXpOUk5qRXlJREk1TlNBMk1USWdNakl6VVRZeE1pQXlNVElnTmpBM0lERTJNbFEyTURJZ09EQldOekZSTmpBeUlEVXpJRFl3TXlBME0xUTJNVFFnTWpWVU5qUXdJREUyVVRZMk9DQXhOaUEyT0RZZ016aFVOekV5SURnMVVUY3hOeUE1T1NBM01qQWdNVEF5VkRjek5TQXhNRFZSTnpVMUlERXdOU0EzTlRVZ09UTlJOelUxSURjMUlEY3pNU0F6TmxFMk9UTWdMVEl4SURZME1TQXRNakZJTmpNeVVUVTNNU0F0TWpFZ05UTXhJRFJVTkRnM0lEZ3lVVFE0TnlBeE1Ea2dOVEF5SURFMk5sUTFNVGNnTWpNNVVUVXhOeUF5T1RBZ05EYzBJRE14TTFFME5Ua2dNekl3SURRME9TQXpNakZVTXpjNElETXlNMGd6TURsTU1qYzNJREU1TTFFeU5EUWdOakVnTWpRMElEVTVVVEkwTkNBMU5TQXlORFVnTlRSVU1qVXlJRFV3VkRJMk9TQTBPRlF6TURJZ05EWklNek16VVRNek9TQXpPQ0F6TXprZ016ZFVNek0ySURFNVVUTXpNaUEySURNeU5pQXdTRE14TVZFeU56VWdNaUF4T0RBZ01sRXhORFlnTWlBeE1UY2dNbFEzTVNBeVZEVXdJREZSTXpNZ01TQXpNeUF4TUZFek15QXhNaUF6TmlBeU5GRTBNU0EwTXlBME5pQTBOVkUxTUNBME5pQTJNU0EwTmtnMk4xRTVOQ0EwTmlBeE1qY2dORGxSTVRReElEVXlJREUwTmlBMk1WRXhORGtnTmpVZ01qRTRJRE16T1ZReU9EY2dOakk0VVRJNE55QTJNelVnTWpNd0lEWXpOMXBOTmpNd0lEVTFORkUyTXpBZ05UZzJJRFl3T1NBMk1EaFVOVEl6SURZek5sRTFNakVnTmpNMklEVXdNQ0EyTXpaVU5EWXlJRFl6TjBnME5EQlJNemt6SURZek55QXpPRFlnTmpJM1VUTTROU0EyTWpRZ016VXlJRFE1TkZRek1Ua2dNell4VVRNeE9TQXpOakFnTXpnNElETTJNRkUwTmpZZ016WXhJRFE1TWlBek5qZFJOVFUySURNM055QTFPVElnTkRJMlVUWXdPQ0EwTkRrZ05qRTVJRFE0TmxRMk16QWdOVFUwV2lJdlBqeHdZWFJvSUdsa1BTSk5TbGd0TVRn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VGd0VkVWWUxVa3RNVVEyUmtVaUlHUTlJazB6TVNBeU5EbFJNVEVnTWpRNUlERXhJREkxT0ZFeE1TQXlOelVnTWpZZ016QTBWRFkySURNMk5WUXhNamtnTkRFNFZESXdOaUEwTkRGUk1qTXpJRFEwTVNBeU16a2dORFF3VVRJNE55QTBNamtnTXpFNElETTRObFF6TnpFZ01qVTFVVE00TlNBeE9UVWdNemcxSURFM01GRXpPRFVnTVRZMklETTROaUF4TmpaTU16azRJREU1TTFFME1UZ2dNalEwSURRME15QXpNREJVTkRnMklETTVNVlExTURnZ05ETXdVVFV4TUNBME16RWdOVEkwSURRek1VZzFNemRSTlRReklEUXlOU0ExTkRNZ05ESXlVVFUwTXlBME1UZ2dOVEl5SURNM09GUTBOak1nTWpVeFZETTVNU0EzTVZFek9EVWdOVFVnTXpjNElEWlVNelUzSUMweE1EQlJNelF4SUMweE5qVWdNek13SUMweE9UQlVNekF6SUMweU1UWlJNamcySUMweU1UWWdNamcySUMweE9EaFJNamcySUMweE16Z2dNelF3SURNeVRETTBOaUExTVV3ek5EY2dOamxSTXpRNElEYzVJRE0wT0NBeE1EQlJNelE0SURJMU55QXlPVEVnTXpFM1VUSTFNU0F6TlRVZ01UazJJRE0xTlZFeE5EZ2dNelUxSURFd09DQXpNamxVTlRFZ01qWXdVVFE1SURJMU1TQTBOeUF5TlRGUk5EVWdNalE1SURNeElESTBPVm9pTHo0OGNHRjBhQ0JwWkQwaVRVcFlMVEU0TFZSRldDMU1UeTAxUkNJZ1pEMGlUVEUySURFd09UbFdNVEUxTUVneU5EZFdMVFkwT1VneE5sWXROVGs0U0RFNU5sWXhNRGs1U0RFMldpSXZQanh3WVhSb0lHbGtQU0pOU2xndE1UZ3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5qQTRMalFwSWo0OFp5QmtZWFJoTFcxdGJDMXViMlJsUFNKdGRHUWlJSFJ5WVc1elptOXliVDBpZEhKaGJuTnNZWFJsS0Rrek5pNDBMREFwSWo0OFp5QmtZWFJoTFcxdGJDMXViMlJsUFNKdGMzVndJajQ4WnlCa1lYUmhMVzF0YkMxdWIyUmxQU0p0YVNJK1BIVnpaU0JrWVhSaExXTTlJakZFTkRRNUlpQjRiR2x1YXpwb2NtVm1QU0lqVFVwWUxURTRMVlJGV0MxSkxURkVORFE1SWk4K1BDOW5QanhuSUdSaGRHRXRiVzFzTFc1dlpHVTlJbTFwSWlCMGNtRnVjMlp2Y20wOUluUnlZVzV6YkdGMFpTZzROakV1TXl3ME1UTXBJSE5qWVd4bEtEQXVOekEzS1NJK1BIVnpaU0JrWVhSaExXTTlJakZFTnpCQ0lpQjRiR2x1YXpwb2NtVm1QU0lqVFVwWUxURTRMVlJGV0MxSkxURkVOekJDSWk4K1BDOW5Qand2Wno0OFp5QmtZWFJoTFcxdGJDMXViMlJsUFNKdGJ5SWdkSEpoYm5ObWIzSnRQU0owY21GdWMyeGhkR1VvTVRNeE5DNDBMREFwSWo0OGRYTmxJR1JoZEdFdFl6MGlNamdpSUhoc2FXNXJPbWh5WldZOUlpTk5TbGd0TVRndFZFVllMVTR0TWpnaUx6NDhMMmMrUEdjZ1pHRjBZUzF0Yld3dGJtOWtaVDBpYldraUlIUnlZVzV6Wm05eWJUMGlkSEpoYm5Oc1lYUmxLREUzTURNdU5Dd3dLU0krUEhWelpTQmtZWFJoTFdNOUlqRkVORFl3SWlCNGJHbHVhenBvY21WbVBTSWpUVXBZTFRFNExWUkZXQzFKTFRGRU5EWXdJaTgrUEM5blBqeG5JR1JoZEdFdGJXMXNMVzV2WkdVOUltMXZJaUIwY21GdWMyWnZjbTA5SW5SeVlXNXpiR0YwWlNneU1UY3lMalFzTUNraVBqeDFjMlVnWkdGMFlTMWpQU0l5T1NJZ2VHeHBibXM2YUhKbFpqMGlJMDFLV0MweE9DMVVSVmd0VGkweU9TSXZQand2Wno0OEwyYytQR2NnWkdGMFlTMXRiV3d0Ym05a1pUMGliWFJrSWlCMGNtRnVjMlp2Y20wOUluUnlZVzV6YkdGMFpTZ3pORGszTGpjc01Da2lQanhuSUdSaGRHRXRiVzFzTFc1dlpHVTlJbTFwSWk4K1BHY2daR0YwWVMxdGJXd3RibTlrWlQwaWJXOGlJSFJ5WVc1elptOXliVDBpZEhKaGJuTnNZWFJsS0RJM055NDRMREFwSWo0OGRYTmxJR1JoZEdFdFl6MGlNMFFpSUhoc2FXNXJPbWh5WldZOUlpTk5TbGd0TVRndFZFVllMVTR0TTBRaUx6NDhMMmMrUEdjZ1pHRjBZUzF0Yld3dGJtOWtaVDBpYlhWdVpHVnlJaUIwY21GdWMyWnZjbTA5SW5SeVlXNXpiR0YwWlNneE16TXpMallzTUNraVBqeG5JR1JoZEdFdGJXMXNMVzV2WkdVOUltMXZJajQ4ZFhObElHUmhkR0V0WXowaU1qSXhNU0lnZUd4cGJtczZhSEpsWmowaUkwMUtXQzB4T0MxVVJWZ3RURTh0TWpJeE1TSXZQand2Wno0OFp5QmtZWFJoTFcxdGJDMXViMlJsUFNKdGFTSWdkSEpoYm5ObWIzSnRQU0owY21GdWMyeGhkR1VvTlRNMUxDMHhNRFV3S1NCelkyRnNaU2d3TGpjd055a2lQangxYzJVZ1pHRjBZUzFqUFNJeFJEUTBSU0lnZUd4cGJtczZhSEpsWmowaUkwMUtXQzB4T0MxVVJWZ3RTUzB4UkRRMFJTSXZQand2Wno0OEwyYytQR2NnWkdGMFlTMXRiV3d0Ym05a1pUMGliV2tpSUhSeVlXNXpabTl5YlQwaWRISmhibk5zWVhSbEtESTVORFF1TWl3d0tTSStQSFZ6WlNCa1lYUmhMV005SWpGRU56QkNJaUI0YkdsdWF6cG9jbVZtUFNJalRVcFlMVEU0TFZSRldDMUpMVEZFTnpCQ0lpOCtQQzluUGp4bklHUmhkR0V0Ylcxc0xXNXZaR1U5SW0xdklpQjBjbUZ1YzJadmNtMDlJblJ5WVc1emJHRjBaU2d6TlRFMExqSXNNQ2tpUGp4MWMyVWdaR0YwWVMxalBTSXlPQ0lnZUd4cGJtczZhSEpsWmowaUkwMUtXQzB4T0MxVVJWZ3RUaTB5T0NJdlBqd3ZaejQ4WnlCa1lYUmhMVzF0YkMxdWIyUmxQU0p0YVNJZ2RISmhibk5tYjNKdFBTSjBjbUZ1YzJ4aGRHVW9Nemt3TXk0eUxEQXBJajQ4ZFhObElHUmhkR0V0WXowaU1VUTBORVVpSUhoc2FXNXJPbWh5WldZOUlpTk5TbGd0TVRndFZFVllMVWt0TVVRME5FVWlMejQ4TDJjK1BHY2daR0YwWVMxdGJXd3RibTlrWlQwaWJXOGlJSFJ5WVc1elptOXliVDBpZEhKaGJuTnNZWFJsS0RRM01UQXNNQ2tpUGp4MWMyVWdaR0YwWVMxalBTSXlNakl6SWlCNGJHbHVhenBvY21WbVBTSWpUVXBZTFRFNExWUkZXQzFPTFRJeU1qTWlMejQ4TDJjK1BHY2daR0YwWVMxdGJXd3RibTlrWlQwaWJXa2lJSFJ5WVc1elptOXliVDBpZEhKaGJuTnNZWFJsS0RVeU5qVXVPQ3d3S1NJK1BIVnpaU0JrWVhSaExXTTlJakZFTkRZd0lpQjRiR2x1YXpwb2NtVm1QU0lqVFVwWUxURTRMVlJGV0MxSkxURkVORFl3SWk4K1BDOW5QanhuSUdSaGRHRXRiVzFzTFc1dlpHVTlJbTF2SWlCMGNtRnVjMlp2Y20wOUluUnlZVzV6YkdGMFpTZzFOek0wTGpnc01Da2lQangxYzJVZ1pHRjBZUzFqUFNJeU9TSWdlR3hwYm1zNmFISmxaajBpSTAxS1dDMHhPQzFVUlZndFRpMHlPU0l2UGp3dlp6NDhaeUJrWVhSaExXMXRiQzF1YjJSbFBTSnRkVzVrWlhJaUlIUnlZVzV6Wm05eWJUMGlkSEpoYm5Oc1lYUmxLRFl5T1RBdU5Dd3dLU0krUEdjZ1pHRjBZUzF0Yld3dGJtOWtaVDBpYlc4aVBqeDFjMlVnWkdGMFlTMWpQU0l5TWpFeElpQjRiR2x1YXpwb2NtVm1QU0lqVFVwWUxURTRMVlJGV0MxTVR5MHlNakV4SWk4K1BDOW5QanhuSUdSaGRHRXRiVzFzTFc1dlpHVTlJbFJsV0VGMGIyMGlJSFJ5WVc1elptOXliVDBpZEhKaGJuTnNZWFJsS0RRMU9DNHhMQzB4TVRBeExqUXBJSE5qWVd4bEtEQXVOekEzS1NJZ1pHRjBZUzF0YW5ndGRHVjRZMnhoYzNNOUlrOVNSQ0krUEdjZ1pHRjBZUzF0Yld3dGJtOWtaVDBpYlhOMWNDSStQR2NnWkdGMFlTMXRiV3d0Ym05a1pUMGliV2tpUGp4MWMyVWdaR0YwWVMxalBTSXhSRFEyTUNJZ2VHeHBibXM2YUhKbFpqMGlJMDFLV0MweE9DMVVSVmd0U1MweFJEUTJNQ0l2UGp3dlp6NDhaeUJrWVhSaExXMXRiQzF1YjJSbFBTSnRieUlnZEhKaGJuTm1iM0p0UFNKMGNtRnVjMnhoZEdVb05UQXlMREk0T1NrZ2MyTmhiR1VvTUM0M01EY3BJajQ4ZFhObElHUmhkR0V0WXowaU1qQXpNaUlnZUd4cGJtczZhSEpsWmowaUkwMUtXQzB4T0MxVVJWZ3RWaTB5TURNeUlpOCtQQzluUGp3dlp6NDhMMmMrUEM5blBqeG5JR1JoZEdFdGJXMXNMVzV2WkdVOUltMXBJaUIwY21GdWMyWnZjbTA5SW5SeVlXNXpiR0YwWlNnM09UQXhMakVzTUNraVBqeDFjMlVnWkdGMFlTMWpQU0l4UkRRME15SWdlR3hwYm1zNmFISmxaajBpSTAxS1dDMHhPQzFVUlZndFNTMHhSRFEwTXlJdlBqd3ZaejQ4WnlCa1lYUmhMVzF0YkMxdWIyUmxQU0p0YnlJZ2RISmhibk5tYjNKdFBTSjBjbUZ1YzJ4aGRHVW9PRFkxTWk0eExEQXBJajQ4ZFhObElHUmhkR0V0WXowaU1qZ2lJSGhzYVc1ck9taHlaV1k5SWlOTlNsZ3RNVGd0VkVWWUxVNHRNamdpTHo0OEwyYytQR2NnWkdGMFlTMXRiV3d0Ym05a1pUMGliWE4xY0NJZ2RISmhibk5tYjNKdFBTSjBjbUZ1YzJ4aGRHVW9PVEEwTVM0eExEQXBJajQ4WnlCa1lYUmhMVzF0YkMxdWIyUmxQU0p0YVNJK1BIVnpaU0JrWVhSaExXTTlJakZFTkRZd0lpQjRiR2x1YXpwb2NtVm1QU0lqVFVwWUxURTRMVlJGV0MxSkxURkVORFl3SWk4K1BDOW5QanhuSUdSaGRHRXRiVzFzTFc1dlpHVTlJbTF2SWlCMGNtRnVjMlp2Y20wOUluUnlZVzV6YkdGMFpTZzFNRElzTkRFektTQnpZMkZzWlNnd0xqY3dOeWtpUGp4MWMyVWdaR0YwWVMxalBTSXlNRE15SWlCNGJHbHVhenBvY21WbVBTSWpUVXBZTFRFNExWUkZXQzFXTFRJd016SWlMejQ4TDJjK1BDOW5QanhuSUdSaGRHRXRiVzFzTFc1dlpHVTlJbTF2SWlCMGNtRnVjMlp2Y20wOUluUnlZVzV6YkdGMFpTZ3hNREEyTlM0ekxEQXBJajQ4ZFhObElHUmhkR0V0WXowaU1qSXlNeUlnZUd4cGJtczZhSEpsWmowaUkwMUtXQzB4T0MxVVJWZ3RUaTB5TWpJeklpOCtQQzluUGp4bklHUmhkR0V0Ylcxc0xXNXZaR1U5SW0xcElpQjBjbUZ1YzJadmNtMDlJblJ5WVc1emJHRjBaU2d4TURZeU1TNHhMREFwSWo0OGRYTmxJR1JoZEdFdFl6MGlNVVEwTmpBaUlIaHNhVzVyT21oeVpXWTlJaU5OU2xndE1UZ3RWRVZZTFVrdE1VUTBOakFpTHo0OEwyYytQR2NnWkdGMFlTMXRiV3d0Ym05a1pUMGliVzhpSUhSeVlXNXpabTl5YlQwaWRISmhibk5zWVhSbEtERXhNRGt3TGpFc01Da2lQangxYzJVZ1pHRjBZUzFqUFNJeVF5SWdlR3hwYm1zNmFISmxaajBpSTAxS1dDMHhPQzFVUlZndFRpMHlReUl2UGp3dlp6NDhaeUJrWVhSaExXMXRiQzF1YjJSbFBTSnRhU0lnZEhKaGJuTm1iM0p0UFNKMGNtRnVjMnhoZEdVb01URTFNelF1T0N3d0tTSStQSFZ6WlNCa1lYUmhMV005SWpGRU5EUkZJaUI0YkdsdWF6cG9jbVZtUFNJalRVcFlMVEU0TFZSRldDMUpMVEZFTkRSRklpOCtQQzluUGp4bklHUmhkR0V0Ylcxc0xXNXZaR1U5SW0xdklpQjBjbUZ1YzJadmNtMDlJblJ5WVc1emJHRjBaU2d4TWpBMk15NDRMREFwSWo0OGRYTmxJR1JoZEdFdFl6MGlNamtpSUhoc2FXNXJPbWh5WldZOUlpTk5TbGd0TVRndFZFVllMVTR0TWpraUx6NDhMMmMrUEdjZ1pHRjBZUzF0Yld3dGJtOWtaVDBpVkdWWVFYUnZiU0lnWkdGMFlTMXRhbmd0ZEdWNFkyeGhjM005SWs5U1JDSWdkSEpoYm5ObWIzSnRQU0owY21GdWMyeGhkR1VvTVRJME5USXVPQ3d3S1NJK1BHY2daR0YwWVMxdGJXd3RibTlrWlQwaWJXOGlJSFJ5WVc1elptOXliVDBpZEhKaGJuTnNZWFJsS0RBZ0xUQXVOU2tpUGp4MWMyVWdaR0YwWVMxalBTSTFRaUlnZUd4cGJtczZhSEpsWmowaUkwMUtXQzB4T0MxVVJWZ3RURTh0TlVJaUx6NDhMMmMrUEM5blBqeG5JR1JoZEdFdGJXMXNMVzV2WkdVOUltMXBJaUIwY21GdWMyWnZjbTA5SW5SeVlXNXpiR0YwWlNneE1qa3lOQzQ0TERBcElqNDhkWE5sSUdSaGRHRXRZejBpTVVRME5EVWlJSGhzYVc1ck9taHlaV1k5SWlOTlNsZ3RNVGd0VkVWWUxVa3RNVVEwTkRVaUx6NDhMMmMrUEdjZ1pHRjBZUzF0Yld3dGJtOWtaVDBpYlc4aUlIUnlZVzV6Wm05eWJUMGlkSEpoYm5Oc1lYUmxLREV6TmpnekxqZ3NNQ2tpUGp4MWMyVWdaR0YwWVMxalBTSXlPQ0lnZUd4cGJtczZhSEpsWmowaUkwMUtXQzB4T0MxVVJWZ3RUaTB5T0NJdlBqd3ZaejQ4WnlCa1lYUmhMVzF0YkMxdWIyUmxQU0p0YVNJZ2RISmhibk5tYjNKdFBTSjBjbUZ1YzJ4aGRHVW9NVFF3TnpJdU9Dd3dLU0krUEhWelpTQmtZWFJoTFdNOUlqRkVORFl3SWlCNGJHbHVhenBvY21WbVBTSWpUVXBZTFRFNExWUkZXQzFKTFRGRU5EWXdJaTgrUEM5blBqeG5JR1JoZEdFdGJXMXNMVzV2WkdVOUltMXZJaUIwY21GdWMyWnZjbTA5SW5SeVlXNXpiR0YwWlNneE5EVTBNUzQ0TERBcElqNDhkWE5sSUdSaGRHRXRZejBpTWtNaUlIaHNhVzVyT21oeVpXWTlJaU5OU2xndE1UZ3RWRVZZTFU0dE1rTWlMejQ4TDJjK1BHY2daR0YwWVMxdGJXd3RibTlrWlQwaWJXa2lJSFJ5WVc1elptOXliVDBpZEhKaGJuTnNZWFJsS0RFME9UZzJMalVzTUNraVBqeDFjMlVnWkdGMFlTMWpQU0l4UkRRMFJTSWdlR3hwYm1zNmFISmxaajBpSTAxS1dDMHhPQzFVUlZndFNTMHhSRFEwUlNJdlBqd3ZaejQ4WnlCa1lYUmhMVzF0YkMxdWIyUmxQU0p0YnlJZ2RISmhibk5tYjNKdFBTSjBjbUZ1YzJ4aGRHVW9NVFUxTVRVdU5Td3dLU0krUEhWelpTQmtZWFJoTFdNOUlqSkRJaUI0YkdsdWF6cG9jbVZtUFNJalRVcFlMVEU0TFZSRldDMU9MVEpESWk4K1BDOW5QanhuSUdSaGRHRXRiVzFzTFc1dlpHVTlJbTF6ZFhBaUlIUnlZVzV6Wm05eWJUMGlkSEpoYm5Oc1lYUmxLREUxT1RZd0xqRXNNQ2tpUGp4bklHUmhkR0V0Ylcxc0xXNXZaR1U5SW0xcElqNDhkWE5sSUdSaGRHRXRZejBpTVVRME5qQWlJSGhzYVc1ck9taHlaV1k5SWlOTlNsZ3RNVGd0VkVWWUxVa3RNVVEwTmpBaUx6NDhMMmMrUEdjZ1pHRjBZUzF0Yld3dGJtOWtaVDBpYlc4aUlIUnlZVzV6Wm05eWJUMGlkSEpoYm5Oc1lYUmxLRFV3TWl3ME1UTXBJSE5qWVd4bEtEQXVOekEzS1NJK1BIVnpaU0JrWVhSaExXTTlJakl3TXpJaUlIaHNhVzVyT21oeVpXWTlJaU5OU2xndE1UZ3RWRVZZTFZZdE1qQXpNaUl2UGp3dlp6NDhMMmMrUEdjZ1pHRjBZUzF0Yld3dGJtOWtaVDBpYlc4aUlIUnlZVzV6Wm05eWJUMGlkSEpoYm5Oc1lYUmxLREUyTnpBMkxqWXNNQ2tpUGp4MWMyVWdaR0YwWVMxalBTSXlPU0lnZUd4cGJtczZhSEpsWmowaUkwMUtXQzB4T0MxVVJWZ3RUaTB5T1NJdlBqd3ZaejQ4WnlCa1lYUmhMVzF0YkMxdWIyUmxQU0p0YnlJZ2RISmhibk5tYjNKdFBTSjBjbUZ1YzJ4aGRHVW9NVGN6TVRjdU9Dd3dLU0krUEhWelpTQmtZWFJoTFdNOUlqSkNJaUI0YkdsdWF6cG9jbVZtUFNJalRVcFlMVEU0TFZSRldDMU9MVEpDSWk4K1BDOW5QanhuSUdSaGRHRXRiVzFzTFc1dlpHVTlJbTFwSWlCMGNtRnVjMlp2Y20wOUluUnlZVzV6YkdGMFpTZ3hPRE14T0N3d0tTSStQSFZ6WlNCa1lYUmhMV005SWpGRU5rWkZJaUI0YkdsdWF6cG9jbVZtUFNJalRVcFlMVEU0TFZSRldDMUpMVEZFTmtaRklpOCtQQzluUGp4bklHUmhkR0V0Ylcxc0xXNXZaR1U5SW0xemRYQWlJSFJ5WVc1elptOXliVDBpZEhKaGJuTnNZWFJsS0RFNE9EWXhMREFwSWo0OFp5QmtZWFJoTFcxdGJDMXViMlJsUFNKdGFTSStQSFZ6WlNCa1lYUmhMV005SWpGRU5EUTVJaUI0YkdsdWF6cG9jbVZtUFNJalRVcFlMVEU0TFZSRldDMUpMVEZFTkRRNUlpOCtQQzluUGp4bklHUmhkR0V0Ylcxc0xXNXZaR1U5SW0xcElpQjBjbUZ1YzJadmNtMDlJblJ5WVc1emJHRjBaU2c0TmpFdU15dzBNVE1wSUhOallXeGxLREF1TnpBM0tTSStQSFZ6WlNCa1lYUmhMV005SWpGRU56QkNJaUI0YkdsdWF6cG9jbVZtUFNJalRVcFlMVEU0TFZSRldDMUpMVEZFTnpCQ0lpOCtQQzluUGp3dlp6NDhaeUJrWVhSaExXMXRiQzF1YjJSbFBTSnRieUlnZEhKaGJuTm1iM0p0UFNKMGNtRnVjMnhoZEdVb01qQXhOelV1TkN3d0tTSStQSFZ6WlNCa1lYUmhMV005SWpJNElpQjRiR2x1YXpwb2NtVm1QU0lqVFVwWUxURTRMVlJGV0MxT0xUSTRJaTgrUEM5blBqeG5JR1JoZEdFdGJXMXNMVzV2WkdVOUltMXpkWEFpSUhSeVlXNXpabTl5YlQwaWRISmhibk5zWVhSbEtESXdOVFkwTGpRc01Da2lQanhuSUdSaGRHRXRiVzFzTFc1dlpHVTlJbTFwSWo0OGRYTmxJR1JoZEdFdFl6MGlNVVEwTmpBaUlIaHNhVzVyT21oeVpXWTlJaU5OU2xndE1UZ3RWRVZZTFVrdE1VUTBOakFpTHo0OEwyYytQR2NnWkdGMFlTMXRiV3d0Ym05a1pUMGliVzhpSUhSeVlXNXpabTl5YlQwaWRISmhibk5zWVhSbEtEVXdNaXcwTVRNcElITmpZV3hsS0RBdU56QTNLU0krUEhWelpTQmtZWFJoTFdNOUlqSXdNeklpSUhoc2FXNXJPbWh5WldZOUlpTk5TbGd0TVRndFZFVllMVll0TWpBek1pSXZQand2Wno0OEwyYytQR2NnWkdGMFlTMXRiV3d0Ym05a1pUMGliVzhpSUhSeVlXNXpabTl5YlQwaWRISmhibk5zWVhSbEtESXhNekV3TGpnc01Da2lQangxYzJVZ1pHRjBZUzFqUFNJeU9TSWdlR3hwYm1zNmFISmxaajBpSTAxS1dDMHhPQzFVUlZndFRpMHlPU0l2UGp3dlp6NDhaeUJrWVhSaExXMXRiQzF1YjJSbFBTSlVaVmhCZEc5dElpQmtZWFJoTFcxcWVDMTBaWGhqYkdGemN6MGlUMUpFSWlCMGNtRnVjMlp2Y20wOUluUnlZVzV6YkdGMFpTZ3lNVFk1T1M0NExEQXBJajQ4WnlCa1lYUmhMVzF0YkMxdWIyUmxQU0p0YnlJZ2RISmhibk5tYjNKdFBTSjBjbUZ1YzJ4aGRHVW9NQ0F0TUM0MUtTSStQSFZ6WlNCa1lYUmhMV005SWpWRUlpQjRiR2x1YXpwb2NtVm1QU0lqVFVwWUxURTRMVlJGV0MxTVR5MDFSQ0l2UGp3dlp6NDhMMmMrUEM5blBqd3ZaejQ4WnlCa1lYUmhMVzF0YkMxdWIyUmxQU0p0ZEhJaUlIUnlZVzV6Wm05eWJUMGlkSEpoYm5Oc1lYUmxLREFzTFRFd05Ea3VOU2tpUGp4bklHUmhkR0V0Ylcxc0xXNXZaR1U5SW0xMFpDSStQR2NnWkdGMFlTMXRiV3d0Ym05a1pUMGliWE4xY0NJK1BHY2daR0YwWVMxdGJXd3RibTlrWlQwaWJXa2lQangxYzJVZ1pHRjBZUzFqUFNJeFJEUTBOQ0lnZUd4cGJtczZhSEpsWmowaUkwMUtXQzB4T0MxVVJWZ3RTUzB4UkRRME5DSXZQand2Wno0OFp5QmtZWFJoTFcxdGJDMXViMlJsUFNKdGFTSWdkSEpoYm5ObWIzSnRQU0owY21GdWMyeGhkR1VvT0RJMExEUXhNeWtnYzJOaGJHVW9NQzQzTURjcElqNDhkWE5sSUdSaGRHRXRZejBpTVVRM01FSWlJSGhzYVc1ck9taHlaV1k5SWlOTlNsZ3RNVGd0VkVWWUxVa3RNVVEzTUVJaUx6NDhMMmMrUEM5blBqeG5JR1JoZEdFdGJXMXNMVzV2WkdVOUltMXZJaUIwY21GdWMyWnZjbTA5SW5SeVlXNXpiR0YwWlNneE1qYzNMakVzTUNraVBqeDFjMlVnWkdGMFlTMWpQU0l5T0NJZ2VHeHBibXM2YUhKbFpqMGlJMDFLV0MweE9DMVVSVmd0VGkweU9DSXZQand2Wno0OFp5QmtZWFJoTFcxdGJDMXViMlJsUFNKdGFTSWdkSEpoYm5ObWIzSnRQU0owY21GdWMyeGhkR1VvTVRZMk5pNHhMREFwSWo0OGRYTmxJR1JoZEdFdFl6MGlNVVEwTmpBaUlIaHNhVzVyT21oeVpXWTlJaU5OU2xndE1UZ3RWRVZZTFVrdE1VUTBOakFpTHo0OEwyYytQR2NnWkdGMFlTMXRiV3d0Ym05a1pUMGliVzhpSUhSeVlXNXpabTl5YlQwaWRISmhibk5zWVhSbEtESXhNelV1TVN3d0tTSStQSFZ6WlNCa1lYUmhMV005SWpKRElpQjRiR2x1YXpwb2NtVm1QU0lqVFVwWUxURTRMVlJGV0MxT0xUSkRJaTgrUEM5blBqeG5JR1JoZEdFdGJXMXNMVzV2WkdVOUltMXBJaUIwY21GdWMyWnZjbTA5SW5SeVlXNXpiR0YwWlNneU5UYzVMamNzTUNraVBqeDFjMlVnWkdGMFlTMWpQU0l4UkRRMFJTSWdlR3hwYm1zNmFISmxaajBpSTAxS1dDMHhPQzFVUlZndFNTMHhSRFEwUlNJdlBqd3ZaejQ4WnlCa1lYUmhMVzF0YkMxdWIyUmxQU0p0YnlJZ2RISmhibk5tYjNKdFBTSjBjbUZ1YzJ4aGRHVW9NekV3T0M0M0xEQXBJajQ4ZFhObElHUmhkR0V0WXowaU1qa2lJSGhzYVc1ck9taHlaV1k5SWlOTlNsZ3RNVGd0VkVWWUxVNHRNamtpTHo0OEwyYytQQzluUGp4bklHUmhkR0V0Ylcxc0xXNXZaR1U5SW0xMFpDSWdkSEpoYm5ObWIzSnRQU0owY21GdWMyeGhkR1VvTXpRNU55NDNMREFwSWo0OFp5QmtZWFJoTFcxdGJDMXViMlJsUFNKdGFTSXZQanhuSUdSaGRHRXRiVzFzTFc1dlpHVTlJbTF2SWlCMGNtRnVjMlp2Y20wOUluUnlZVzV6YkdGMFpTZ3lOemN1T0N3d0tTSStQSFZ6WlNCa1lYUmhMV005SWpORUlpQjRiR2x1YXpwb2NtVm1QU0lqVFVwWUxURTRMVlJGV0MxT0xUTkVJaTgrUEM5blBqeG5JR1JoZEdFdGJXMXNMVzV2WkdVOUltMTFibVJsY2lJZ2RISmhibk5tYjNKdFBTSjBjbUZ1YzJ4aGRHVW9NVE16TXk0MkxEQXBJajQ4WnlCa1lYUmhMVzF0YkMxdWIyUmxQU0p0YnlJK1BIVnpaU0JrWVhSaExXTTlJakl5TVRFaUlIaHNhVzVyT21oeVpXWTlJaU5OU2xndE1UZ3RWRVZZTFV4UExUSXlNVEVpTHo0OEwyYytQR2NnWkdGMFlTMXRiV3d0Ym05a1pUMGlWR1ZZUVhSdmJTSWdkSEpoYm5ObWIzSnRQU0owY21GdWMyeGhkR1VvTkRVNExqRXNMVEV4TURFdU5Da2djMk5oYkdVb01DNDNNRGNwSWlCa1lYUmhMVzFxZUMxMFpYaGpiR0Z6Y3owaVQxSkVJajQ4WnlCa1lYUmhMVzF0YkMxdWIyUmxQU0p0YzNWd0lqNDhaeUJrWVhSaExXMXRiQzF1YjJSbFBTSnRhU0krUEhWelpTQmtZWFJoTFdNOUlqRkVORFl3SWlCNGJHbHVhenBvY21WbVBTSWpUVXBZTFRFNExWUkZXQzFKTFRGRU5EWXdJaTgrUEM5blBqeG5JR1JoZEdFdGJXMXNMVzV2WkdVOUltMXZJaUIwY21GdWMyWnZjbTA5SW5SeVlXNXpiR0YwWlNnMU1ESXNNamc1S1NCelkyRnNaU2d3TGpjd055a2lQangxYzJVZ1pHRjBZUzFqUFNJeU1ETXlJaUI0YkdsdWF6cG9jbVZtUFNJalRVcFlMVEU0TFZSRldDMVdMVEl3TXpJaUx6NDhMMmMrUEM5blBqd3ZaejQ4TDJjK1BHY2daR0YwWVMxdGJXd3RibTlrWlQwaWJXa2lJSFJ5WVc1elptOXliVDBpZEhKaGJuTnNZWFJsS0RJNU5EUXVNaXd3S1NJK1BIVnpaU0JrWVhSaExXTTlJakZFTkRReklpQjRiR2x1YXpwb2NtVm1QU0lqVFVwWUxURTRMVlJGV0MxSkxURkVORFF6SWk4K1BDOW5QanhuSUdSaGRHRXRiVzFzTFc1dlpHVTlJbTF2SWlCMGNtRnVjMlp2Y20wOUluUnlZVzV6YkdGMFpTZ3pOamsxTGpJc01Da2lQangxYzJVZ1pHRjBZUzFqUFNJeU9DSWdlR3hwYm1zNmFISmxaajBpSTAxS1dDMHhPQzFVUlZndFRpMHlPQ0l2UGp3dlp6NDhaeUJrWVhSaExXMXRiQzF1YjJSbFBTSnRjM1Z3SWlCMGNtRnVjMlp2Y20wOUluUnlZVzV6YkdGMFpTZzBNRGcwTGpJc01Da2lQanhuSUdSaGRHRXRiVzFzTFc1dlpHVTlJbTFwSWo0OGRYTmxJR1JoZEdFdFl6MGlNVVEwTmpBaUlIaHNhVzVyT21oeVpXWTlJaU5OU2xndE1UZ3RWRVZZTFVrdE1VUTBOakFpTHo0OEwyYytQR2NnWkdGMFlTMXRiV3d0Ym05a1pUMGliVzhpSUhSeVlXNXpabTl5YlQwaWRISmhibk5zWVhSbEtEVXdNaXcwTVRNcElITmpZV3hsS0RBdU56QTNLU0krUEhWelpTQmtZWFJoTFdNOUlqSXdNeklpSUhoc2FXNXJPbWh5WldZOUlpTk5TbGd0TVRndFZFVllMVll0TWpBek1pSXZQand2Wno0OEwyYytQR2NnWkdGMFlTMXRiV3d0Ym05a1pUMGliVzhpSUhSeVlXNXpabTl5YlQwaWRISmhibk5zWVhSbEtEVXhNRGd1TlN3d0tTSStQSFZ6WlNCa1lYUmhMV005SWpJeU1qTWlJSGhzYVc1ck9taHlaV1k5SWlOTlNsZ3RNVGd0VkVWWUxVNHRNakl5TXlJdlBqd3ZaejQ4WnlCa1lYUmhMVzF0YkMxdWIyUmxQU0p0YVNJZ2RISmhibk5tYjNKdFBTSjBjbUZ1YzJ4aGRHVW9OVFkyTkM0eUxEQXBJajQ4ZFhObElHUmhkR0V0WXowaU1VUTBOakFpSUhoc2FXNXJPbWh5WldZOUlpTk5TbGd0TVRndFZFVllMVWt0TVVRME5qQWlMejQ4TDJjK1BHY2daR0YwWVMxdGJXd3RibTlrWlQwaWJXOGlJSFJ5WVc1elptOXliVDBpZEhKaGJuTnNZWFJsS0RZeE16TXVNaXd3S1NJK1BIVnpaU0JrWVhSaExXTTlJakpESWlCNGJHbHVhenBvY21WbVBTSWpUVXBZTFRFNExWUkZXQzFPTFRKRElpOCtQQzluUGp4bklHUmhkR0V0Ylcxc0xXNXZaR1U5SW0xcElpQjBjbUZ1YzJadmNtMDlJblJ5WVc1emJHRjBaU2cyTlRjM0xqa3NNQ2tpUGp4MWMyVWdaR0YwWVMxalBTSXhSRFEwUlNJZ2VHeHBibXM2YUhKbFpqMGlJMDFLV0MweE9DMVVSVmd0U1MweFJEUTBSU0l2UGp3dlp6NDhaeUJrWVhSaExXMXRiQzF1YjJSbFBTSnRieUlnZEhKaGJuTm1iM0p0UFNKMGNtRnVjMnhoZEdVb056RXdOaTQ1TERBcElqNDhkWE5sSUdSaGRHRXRZejBpTWpraUlIaHNhVzVyT21oeVpXWTlJaU5OU2xndE1UZ3RWRVZZTFU0dE1qa2lMejQ4TDJjK1BHY2daR0YwWVMxdGJXd3RibTlrWlQwaVZHVllRWFJ2YlNJZ1pHRjBZUzF0YW5ndGRHVjRZMnhoYzNNOUlrOVNSQ0lnZEhKaGJuTm1iM0p0UFNKMGNtRnVjMnhoZEdVb056UTVOUzQ1TERBcElqNDhaeUJrWVhSaExXMXRiQzF1YjJSbFBTSnRieUlnZEhKaGJuTm1iM0p0UFNKMGNtRnVjMnhoZEdVb01DQXRNQzQxS1NJK1BIVnpaU0JrWVhSaExXTTlJalZDSWlCNGJHbHVhenBvY21WbVBTSWpUVXBZTFRFNExWUkZXQzFNVHkwMVFpSXZQand2Wno0OEwyYytQR2NnWkdGMFlTMXRiV3d0Ym05a1pUMGliV2tpSUhSeVlXNXpabTl5YlQwaWRISmhibk5zWVhSbEtEYzVOamN1T1N3d0tTSStQSFZ6WlNCa1lYUmhMV005SWpGRU5EUTFJaUI0YkdsdWF6cG9jbVZtUFNJalRVcFlMVEU0TFZSRldDMUpMVEZFTkRRMUlpOCtQQzluUGp4bklHUmhkR0V0Ylcxc0xXNXZaR1U5SW0xdklpQjBjbUZ1YzJadmNtMDlJblJ5WVc1emJHRjBaU2c0TnpJMkxqa3NNQ2tpUGp4MWMyVWdaR0YwWVMxalBTSXlPQ0lnZUd4cGJtczZhSEpsWmowaUkwMUtXQzB4T0MxVVJWZ3RUaTB5T0NJdlBqd3ZaejQ4WnlCa1lYUmhMVzF0YkMxdWIyUmxQU0p0YVNJZ2RISmhibk5tYjNKdFBTSjBjbUZ1YzJ4aGRHVW9PVEV4TlM0NUxEQXBJajQ4ZFhObElHUmhkR0V0WXowaU1VUTBOakFpSUhoc2FXNXJPbWh5WldZOUlpTk5TbGd0TVRndFZFVllMVWt0TVVRME5qQWlMejQ4TDJjK1BHY2daR0YwWVMxdGJXd3RibTlrWlQwaWJXOGlJSFJ5WVc1elptOXliVDBpZEhKaGJuTnNZWFJsS0RrMU9EUXVPU3d3S1NJK1BIVnpaU0JrWVhSaExXTTlJakpESWlCNGJHbHVhenBvY21WbVBTSWpUVXBZTFRFNExWUkZXQzFPTFRKRElpOCtQQzluUGp4bklHUmhkR0V0Ylcxc0xXNXZaR1U5SW0xcElpQjBjbUZ1YzJadmNtMDlJblJ5WVc1emJHRjBaU2d4TURBeU9TNDJMREFwSWo0OGRYTmxJR1JoZEdFdFl6MGlNVVEwTkVVaUlIaHNhVzVyT21oeVpXWTlJaU5OU2xndE1UZ3RWRVZZTFVrdE1VUTBORVVpTHo0OEwyYytQR2NnWkdGMFlTMXRiV3d0Ym05a1pUMGliVzhpSUhSeVlXNXpabTl5YlQwaWRISmhibk5zWVhSbEtERXdOVFU0TGpZc01Da2lQangxYzJVZ1pHRjBZUzFqUFNJeVF5SWdlR3hwYm1zNmFISmxaajBpSTAxS1dDMHhPQzFVUlZndFRpMHlReUl2UGp3dlp6NDhaeUJrWVhSaExXMXRiQzF1YjJSbFBTSnRjM1Z3SWlCMGNtRnVjMlp2Y20wOUluUnlZVzV6YkdGMFpTZ3hNVEF3TXk0eUxEQXBJajQ4WnlCa1lYUmhMVzF0YkMxdWIyUmxQU0p0YVNJK1BIVnpaU0JrWVhSaExXTTlJakZFTkRZd0lpQjRiR2x1YXpwb2NtVm1QU0lqVFVwWUxURTRMVlJGV0MxSkxURkVORFl3SWk4K1BDOW5QanhuSUdSaGRHRXRiVzFzTFc1dlpHVTlJbTF2SWlCMGNtRnVjMlp2Y20wOUluUnlZVzV6YkdGMFpTZzFNRElzTkRFektTQnpZMkZzWlNnd0xqY3dOeWtpUGp4MWMyVWdaR0YwWVMxalBTSXlNRE15SWlCNGJHbHVhenBvY21WbVBTSWpUVXBZTFRFNExWUkZXQzFXTFRJd016SWlMejQ4TDJjK1BDOW5QanhuSUdSaGRHRXRiVzFzTFc1dlpHVTlJbTF2SWlCMGNtRnVjMlp2Y20wOUluUnlZVzV6YkdGMFpTZ3hNVGMwT1M0M0xEQXBJajQ4ZFhObElHUmhkR0V0WXowaU1qa2lJSGhzYVc1ck9taHlaV1k5SWlOTlNsZ3RNVGd0VkVWWUxVNHRNamtpTHo0OEwyYytQR2NnWkdGMFlTMXRiV3d0Ym05a1pUMGliVzhpSUhSeVlXNXpabTl5YlQwaWRISmhibk5zWVhSbEtERXlNell3TGprc01Da2lQangxYzJVZ1pHRjBZUzFqUFNJeVFpSWdlR3hwYm1zNmFISmxaajBpSTAxS1dDMHhPQzFVUlZndFRpMHlRaUl2UGp3dlp6NDhaeUJrWVhSaExXMXRiQzF1YjJSbFBTSnRhU0lnZEhKaGJuTm1iM0p0UFNKMGNtRnVjMnhoZEdVb01UTXpOakV1TVN3d0tTSStQSFZ6WlNCa1lYUmhMV005SWpGRU5rWkZJaUI0YkdsdWF6cG9jbVZtUFNJalRVcFlMVEU0TFZSRldDMUpMVEZFTmtaRklpOCtQQzluUGp4bklHUmhkR0V0Ylcxc0xXNXZaR1U5SW0xMWJtUmxjaUlnZEhKaGJuTm1iM0p0UFNKMGNtRnVjMnhoZEdVb01UUXdOekF1T0N3d0tTSStQR2NnWkdGMFlTMXRiV3d0Ym05a1pUMGliVzhpUGp4MWMyVWdaR0YwWVMxalBTSXlNakV4SWlCNGJHbHVhenBvY21WbVBTSWpUVXBZTFRFNExWUkZXQzFNVHkweU1qRXhJaTgrUEM5blBqeG5JR1JoZEdFdGJXMXNMVzV2WkdVOUlsUmxXRUYwYjIwaUlIUnlZVzV6Wm05eWJUMGlkSEpoYm5Oc1lYUmxLRFF6Tmk0NUxDMHhNVEF4TGpRcElITmpZV3hsS0RBdU56QTNLU0lnWkdGMFlTMXRhbmd0ZEdWNFkyeGhjM005SWs5U1JDSStQR2NnWkdGMFlTMXRiV3d0Ym05a1pUMGliWE4xY0NJK1BHY2daR0YwWVMxdGJXd3RibTlrWlQwaWJXa2lQangxYzJVZ1pHRjBZUzFqUFNJeFJEUTBSU0lnZUd4cGJtczZhSEpsWmowaUkwMUtXQzB4T0MxVVJWZ3RTUzB4UkRRMFJTSXZQand2Wno0OFp5QmtZWFJoTFcxdGJDMXViMlJsUFNKdGJ5SWdkSEpoYm5ObWIzSnRQU0owY21GdWMyeGhkR1VvTlRZeUxESTRPU2tnYzJOaGJHVW9NQzQzTURjcElqNDhkWE5sSUdSaGRHRXRZejBpTWpBek1pSWdlR3hwYm1zNmFISmxaajBpSTAxS1dDMHhPQzFVUlZndFZpMHlNRE15SWk4K1BDOW5Qand2Wno0OEwyYytQQzluUGp4bklHUmhkR0V0Ylcxc0xXNXZaR1U5SW0xcElpQjBjbUZ1YzJadmNtMDlJblJ5WVc1emJHRjBaU2d4TlRZNE1TNDFMREFwSWo0OGRYTmxJR1JoZEdFdFl6MGlNVVEzTUVJaUlIaHNhVzVyT21oeVpXWTlJaU5OU2xndE1UZ3RWRVZZTFVrdE1VUTNNRUlpTHo0OEwyYytQR2NnWkdGMFlTMXRiV3d0Ym05a1pUMGliVzhpSUhSeVlXNXpabTl5YlQwaWRISmhibk5zWVhSbEtERTJNalV4TGpVc01Da2lQangxYzJVZ1pHRjBZUzFqUFNJeU9DSWdlR3hwYm1zNmFISmxaajBpSTAxS1dDMHhPQzFVUlZndFRpMHlPQ0l2UGp3dlp6NDhaeUJrWVhSaExXMXRiQzF1YjJSbFBTSnRjM1Z3SWlCMGNtRnVjMlp2Y20wOUluUnlZVzV6YkdGMFpTZ3hOalkwTUM0MUxEQXBJajQ4WnlCa1lYUmhMVzF0YkMxdWIyUmxQU0p0YVNJK1BIVnpaU0JrWVhSaExXTTlJakZFTkRSRklpQjRiR2x1YXpwb2NtVm1QU0lqVFVwWUxURTRMVlJGV0MxSkxURkVORFJGSWk4K1BDOW5QanhuSUdSaGRHRXRiVzFzTFc1dlpHVTlJbTF2SWlCMGNtRnVjMlp2Y20wOUluUnlZVzV6YkdGMFpTZzFOaklzTkRFektTQnpZMkZzWlNnd0xqY3dOeWtpUGp4MWMyVWdaR0YwWVMxalBTSXlNRE15SWlCNGJHbHVhenBvY21WbVBTSWpUVXBZTFRFNExWUkZXQzFXTFRJd016SWlMejQ4TDJjK1BDOW5QanhuSUdSaGRHRXRiVzFzTFc1dlpHVTlJbTF2SWlCMGNtRnVjMlp2Y20wOUluUnlZVzV6YkdGMFpTZ3hOemN5TkM0M0xEQXBJajQ4ZFhObElHUmhkR0V0WXowaU1qSXlNeUlnZUd4cGJtczZhSEpsWmowaUkwMUtXQzB4T0MxVVJWZ3RUaTB5TWpJeklpOCtQQzluUGp4bklHUmhkR0V0Ylcxc0xXNXZaR1U5SW0xemRYQWlJSFJ5WVc1elptOXliVDBpZEhKaGJuTnNZWFJsS0RFNE1qZ3dMalVzTUNraVBqeG5JR1JoZEdFdGJXMXNMVzV2WkdVOUltMXBJajQ4ZFhObElHUmhkR0V0WXowaU1VUTBOakFpSUhoc2FXNXJPbWh5WldZOUlpTk5TbGd0TVRndFZFVllMVWt0TVVRME5qQWlMejQ4TDJjK1BHY2daR0YwWVMxdGJXd3RibTlrWlQwaWJXOGlJSFJ5WVc1elptOXliVDBpZEhKaGJuTnNZWFJsS0RVd01pdzBNVE1wSUhOallXeGxLREF1TnpBM0tTSStQSFZ6WlNCa1lYUmhMV005SWpJd016SWlJSGhzYVc1ck9taHlaV1k5SWlOTlNsZ3RNVGd0VkVWWUxWWXRNakF6TWlJdlBqd3ZaejQ4TDJjK1BHY2daR0YwWVMxdGJXd3RibTlrWlQwaWJXOGlJSFJ5WVc1elptOXliVDBpZEhKaGJuTnNZWFJsS0RFNU1ESTJMamtzTUNraVBqeDFjMlVnWkdGMFlTMWpQU0l5T1NJZ2VHeHBibXM2YUhKbFpqMGlJMDFLV0MweE9DMVVSVmd0VGkweU9TSXZQand2Wno0OFp5QmtZWFJoTFcxdGJDMXViMlJsUFNKdGMzVndJaUIwY21GdWMyWnZjbTA5SW5SeVlXNXpiR0YwWlNneE9UUXhOUzQ1TERBcElqNDhaeUJrWVhSaExXMXRiQzF1YjJSbFBTSnRhU0krUEhWelpTQmtZWFJoTFdNOUlqRkVORFEwSWlCNGJHbHVhenBvY21WbVBTSWpUVXBZTFRFNExWUkZXQzFKTFRGRU5EUTBJaTgrUEM5blBqeG5JR1JoZEdFdGJXMXNMVzV2WkdVOUltMXBJaUIwY21GdWMyWnZjbTA5SW5SeVlXNXpiR0YwWlNnNE1qUXNOREV6S1NCelkyRnNaU2d3TGpjd055a2lQangxYzJVZ1pHRjBZUzFqUFNJeFJEY3dRaUlnZUd4cGJtczZhSEpsWmowaUkwMUtXQzB4T0MxVVJWZ3RTUzB4UkRjd1FpSXZQand2Wno0OEwyYytQR2NnWkdGMFlTMXRiV3d0Ym05a1pUMGliVzhpSUhSeVlXNXpabTl5YlQwaWRISmhibk5zWVhSbEtESXdOamt6TERBcElqNDhkWE5sSUdSaGRHRXRZejBpTWpnaUlIaHNhVzVyT21oeVpXWTlJaU5OU2xndE1UZ3RWRVZZTFU0dE1qZ2lMejQ4TDJjK1BHY2daR0YwWVMxdGJXd3RibTlrWlQwaWJYTjFjQ0lnZEhKaGJuTm1iM0p0UFNKMGNtRnVjMnhoZEdVb01qRXdPRElzTUNraVBqeG5JR1JoZEdFdGJXMXNMVzV2WkdVOUltMXBJajQ4ZFhObElHUmhkR0V0WXowaU1VUTBOakFpSUhoc2FXNXJPbWh5WldZOUlpTk5TbGd0TVRndFZFVllMVWt0TVVRME5qQWlMejQ4TDJjK1BHY2daR0YwWVMxdGJXd3RibTlrWlQwaWJXOGlJSFJ5WVc1elptOXliVDBpZEhKaGJuTnNZWFJsS0RVd01pdzBNVE1wSUhOallXeGxLREF1TnpBM0tTSStQSFZ6WlNCa1lYUmhMV005SWpJd016SWlJSGhzYVc1ck9taHlaV1k5SWlOTlNsZ3RNVGd0VkVWWUxWWXRNakF6TWlJdlBqd3ZaejQ4TDJjK1BHY2daR0YwWVMxdGJXd3RibTlrWlQwaWJXOGlJSFJ5WVc1elptOXliVDBpZEhKaGJuTnNZWFJsS0RJeE9ESTRMalFzTUNraVBqeDFjMlVnWkdGMFlTMWpQU0l5UXlJZ2VHeHBibXM2YUhKbFpqMGlJMDFLV0MweE9DMVVSVmd0VGkweVF5SXZQand2Wno0OFp5QmtZWFJoTFcxdGJDMXViMlJsUFNKdGMzVndJaUIwY21GdWMyWnZjbTA5SW5SeVlXNXpiR0YwWlNneU1qSTNNeTR4TERBcElqNDhaeUJrWVhSaExXMXRiQzF1YjJSbFBTSnRhU0krUEhWelpTQmtZWFJoTFdNOUlqRkVORFJGSWlCNGJHbHVhenBvY21WbVBTSWpUVXBZTFRFNExWUkZXQzFKTFRGRU5EUkZJaTgrUEM5blBqeG5JR1JoZEdFdGJXMXNMVzV2WkdVOUltMXZJaUIwY21GdWMyWnZjbTA5SW5SeVlXNXpiR0YwWlNnMU5qSXNOREV6S1NCelkyRnNaU2d3TGpjd055a2lQangxYzJVZ1pHRjBZUzFqUFNJeU1ETXlJaUI0YkdsdWF6cG9jbVZtUFNJalRVcFlMVEU0TFZSRldDMVdMVEl3TXpJaUx6NDhMMmMrUEM5blBqeG5JR1JoZEdFdGJXMXNMVzV2WkdVOUltMXZJaUIwY21GdWMyWnZjbTA5SW5SeVlXNXpiR0YwWlNneU16QTNPUzQyTERBcElqNDhkWE5sSUdSaGRHRXRZejBpTWpraUlIaHNhVzVyT21oeVpXWTlJaU5OU2xndE1UZ3RWRVZZTFU0dE1qa2lMejQ4TDJjK1BHY2daR0YwWVMxdGJXd3RibTlrWlQwaVZHVllRWFJ2YlNJZ1pHRjBZUzF0YW5ndGRHVjRZMnhoYzNNOUlrOVNSQ0lnZEhKaGJuTm1iM0p0UFNKMGNtRnVjMnhoZEdVb01qTTBOamd1Tml3d0tTSStQR2NnWkdGMFlTMXRiV3d0Ym05a1pUMGliVzhpSUhSeVlXNXpabTl5YlQwaWRISmhibk5zWVhSbEtEQWdMVEF1TlNraVBqeDFjMlVnWkdGMFlTMWpQU0kxUkNJZ2VHeHBibXM2YUhKbFpqMGlJMDFLV0MweE9DMVVSVmd0VEU4dE5VUWlMejQ4TDJjK1BDOW5Qand2Wno0OEwyYytQQzluUGp3dlp6NDhMMmMrUEM5emRtYysiLAoJIlJlYWxWaWV3U2l6ZUpzb24iIDogIntcImhlaWdodFwiOjE2NzcsXCJ3aWR0aFwiOjkxNzl9Igp9Cg=="/>
    </extobj>
    <extobj name="2384804F-3998-4D57-9195-F3826E402611-5">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6">
      <extobjdata type="2384804F-3998-4D57-9195-F3826E402611" data="ewoJIkltZ1NldHRpbmdKc29uIiA6ICJ7XCJoZWlnaHRcIjo3My4yMTQyODU3MTQyODU3MSxcIndpZHRoXCI6NDU4LjkyODU3MTQyODU3MTR9IiwKCSJMYXRleCIgOiAiXFxiZWdpbnthbGlnbmVkfVxuXG5RKHMsYSkgJiA6IFxcdGV4dHtFc3RpbWF0ZWQgYWN0aW9uLXZhbHVlIGZvciBzdGF0ZS1hY3Rpb24gcGFpciB9IChzLGEpIFxcXFxcblxcYWxwaGEgJiA6IFxcdGV4dHtMZWFybmluZyByYXRlIChzdGVwIHNpemUpfSBcXFxcXG5cXG1heF97YSd9IFEocycsYScpICYgOiBcXHRleHR7TWF4aW11bSBleHBlY3RlZCBmdXR1cmUgcmV3YXJkIGZyb20gbmV4dCBzdGF0ZSB9IHMnIFxcXFxcblxcZW5ke2FsaWduZWR9IiwKCSJMYXRleEltZ0Jhc2U2NCIgOiAiUEhOMlp5QjRiV3h1Y3owaWFIUjBjRG92TDNkM2R5NTNNeTV2Y21jdk1qQXdNQzl6ZG1jaUlIZHBaSFJvUFNJMk5TNHpOVFpsZUNJZ2FHVnBaMmgwUFNJNUxqUTFNMlY0SWlCeWIyeGxQU0pwYldjaUlHWnZZM1Z6WVdKc1pUMGlabUZzYzJVaUlIWnBaWGRDYjNnOUlqQWdMVEl6TXprdU1pQXlPRGc0Tnk0eklEUXhOemd1TkNJZ2VHMXNibk02ZUd4cGJtczlJbWgwZEhBNkx5OTNkM2N1ZHpNdWIzSm5MekU1T1RrdmVHeHBibXNpSUdGeWFXRXRhR2xrWkdWdVBTSjBjblZsSWlCemRIbHNaVDBpZG1WeWRHbGpZV3d0WVd4cFoyNDZJQzAwTGpFMk1XVjRPeUJ0WVhndGQybGtkR2c2SURrNEpUc2lQanhrWldaelBqeHdZWFJvSUdsa1BTSk5TbGd0TXpNdFZFVllMVWt0TVVRME5EUWlJR1E5SWswek9Ua2dMVGd3VVRNNU9TQXRORGNnTkRBd0lDMHpNRlEwTURJZ0xURXhWaTAzVERNNE55QXRNVEZSTXpReElDMHlNaUF6TURNZ0xUSXlVVEl3T0NBdE1qSWdNVE00SURNMVZEVXhJREl3TVZFMU1DQXlNRGtnTlRBZ01qUTBVVFV3SURNME5pQTVPQ0EwTXpoVU1qSTNJRFl3TVZFek5URWdOekEwSURRM05pQTNNRFJSTlRFMElEY3dOQ0ExTWpRZ056QXpVVFl5TVNBMk9Ea2dOamd3SURZeE4xUTNOREFnTkRNMVVUYzBNQ0F5TlRVZ05Ua3lJREV3TjFFMU1qa2dORGNnTkRZeElERTJURFEwTkNBNFZqTlJORFEwSURJZ05EUTVJQzB5TkZRME56QWdMVFkyVkRVeE5pQXRPREpSTlRVeElDMDRNaUExT0RNZ0xUWXdWRFl5TlNBdE0xRTJNekVnTVRFZ05qTTRJREV4VVRZME55QXhNU0EyTkRrZ01sRTJORGtnTFRZZ05qTTVJQzB6TkZRMk1URWdMVEV3TUZRMU5UY2dMVEUyTlZRME9ERWdMVEU1TkZFek9Ua2dMVEU1TkNBek9Ua2dMVGczVmkwNE1GcE5Oak0ySURRMk9GRTJNellnTlRJeklEWXlNU0ExTmpSVU5UZ3dJRFl5TlZRMU16QWdOalUxVkRRM055QTJOalZSTkRJNUlEWTJOU0F6TnprZ05qUXdVVEkzTnlBMU9URWdNakUxSURRMk5GUXhOVE1nTWpFMlVURTFNeUF4TVRBZ01qQTNJRFU1VVRJek1TQXpPQ0F5TXpZZ016aFdORFpSTWpNMklEZzJJREkyT1NBeE1qQlVNelEzSURFMU5WRXpOeklnTVRVMUlETTVNQ0F4TkRSVU5ERTNJREV4TkZRME1qa2dPREpVTkRNMUlEVTFURFEwT0NBMk5GRTFNVElnTVRBNElEVTFOeUF4T0RWVU5qRTVJRE16TkZRMk16WWdORFk0V2swek1UUWdNVGhSTXpZeUlERTRJRFF3TkNBek9VdzBNRE1nTkRsUk16azVJREV3TkNBek5qWWdNVEUxVVRNMU5DQXhNVGNnTXpRM0lERXhOMUV6TkRRZ01URTNJRE0wTVNBeE1UZFVNek0zSURFeE9GRXpNVGNnTVRFNElESTVOaUE1T0ZReU56UWdOVEpSTWpjMElERTRJRE14TkNBeE9Gb2lMejQ4Y0dGMGFDQnBaRDBpVFVwWUxUTXp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k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ek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XpN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pNe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16TFZSRldDMU9MVE5CSWlCa1BTSk5OemdnTXpjd1VUYzRJRE01TkNBNU5TQTBNVEpVTVRNNElEUXpNRkV4TmpJZ05ETXdJREU0TUNBME1UUlVNVGs1SURNM01WRXhPVGtnTXpRMklERTRNaUF6TWpoVU1UTTVJRE14TUZRNU5pQXpNamRVTnpnZ016Y3dXazAzT0NBMk1GRTNPQ0E0TkNBNU5TQXhNREpVTVRNNElERXlNRkV4TmpJZ01USXdJREU0TUNBeE1EUlVNVGs1SURZeFVURTVPU0F6TmlBeE9ESWdNVGhVTVRNNUlEQlVPVFlnTVRkVU56Z2dOakJhSWk4K1BIQmhkR2dnYVdROUlrMUtXQzB6TXkxVVJWZ3RUaTAwTlNJZ1pEMGlUVEV5T0NBMk1UbFJNVEl4SURZeU5pQXhNVGNnTmpJNFZERXdNU0EyTXpGVU5UZ2dOak0wU0RJMVZqWTRNRWcxT1RkV05qYzJVVFU1T1NBMk56QWdOakV4SURVMk1GUTJNalVnTkRRMFZqUTBNRWcxT0RWV05EUTBVVFU0TkNBME5EY2dOVGd5SURRMk5WRTFOemdnTlRBd0lEVTNNQ0ExTWpaVU5UVXpJRFUzTVZRMU1qZ2dOakF4VkRRNU9DQTJNVGxVTkRVM0lEWXlPVlEwTVRFZ05qTXpWRE0xTXlBMk16UlJNalkySURZek5DQXlOVEVnTmpNelZESXpNeUEyTWpKUk1qTXpJRFl5TWlBeU16TWdOakl4VVRJek1pQTJNVGtnTWpNeUlEUTVOMVl6TnpaSU1qZzJVVE0xT1NBek56Z2dNemMzSURNNE5WRTBNVE1nTkRBeElEUXhOaUEwTmpsUk5ERTJJRFEzTVNBME1UWWdORGN6VmpRNU0wZzBOVFpXTWpFelNEUXhObFl5TXpOUk5ERTFJREkyT0NBME1EZ2dNamc0VkRNNE15QXpNVGRVTXpRNUlETXlPRlF5T1RjZ016TXdVVEk1TUNBek16QWdNamcySURNek1FZ3lNekpXTVRrMlZqRXhORkV5TXpJZ05UY2dNak0zSURVeVVUSTBNeUEwTnlBeU9Ea2dORGRJTXpRd1NETTVNVkUwTWpnZ05EY2dORFV5SURVd1ZEVXdOU0EyTWxRMU5USWdPVEpVTlRnMElERTBObEUxT1RRZ01UY3lJRFU1T1NBeU1EQlVOakEzSURJME4xUTJNVElnTWpjd1ZqSTNNMGcyTlRKV01qY3dVVFkxTVNBeU5qY2dOak15SURFek4xUTJNVEFnTTFZd1NESTFWalEyU0RVNFVURXdNQ0EwTnlBeE1Ea2dORGxVTVRJNElEWXhWall4T1ZvaUx6NDhjR0YwYUNCcFpEMGlUVXBZTFRNekxWUkZXQzFPTFRjeklpQmtQU0pOTWprMUlETXhObEV5T1RVZ016VTJJREkyT0NBek9EVlVNVGt3SURReE5GRXhOVFFnTkRFMElERXlPQ0EwTURGUk9UZ2dNemd5SURrNElETTBPVkU1TnlBek5EUWdPVGdnTXpNMlZERXhOQ0F6TVRKVU1UVTNJREk0TjFFeE56VWdNamd5SURJd01TQXlOemhVTWpRMUlESTJPVlF5TnpjZ01qVTJVVEk1TkNBeU5EZ2dNekV3SURJek5sUXpORElnTVRrMVZETTFPU0F4TXpOUk16VTVJRGN4SURNeU1TQXpNVlF4T1RnZ0xURXdTREU1TUZFeE16Z2dMVEV3SURrMElESTJURGcySURFNVREYzNJREV3VVRjeElEUWdOalVnTFRGTU5UUWdMVEV4U0RRMlNEUXlVVE01SUMweE1TQXpNeUF0TlZZM05GWXhNekpSTXpNZ01UVXpJRE0xSURFMU4xUTBOU0F4TmpKSU5UUlJOallnTVRZeUlEY3dJREUxT0ZRM05TQXhORFpVT0RJZ01URTVWREV3TVNBM04xRXhNellnTWpZZ01UazRJREkyVVRJNU5TQXlOaUF5T1RVZ01UQTBVVEk1TlNBeE16TWdNamMzSURFMU1WRXlOVGNnTVRjMUlERTVOQ0F4T0RkVU1URXhJREl4TUZFM05TQXlNamNnTlRRZ01qVTJWRE16SURNeE9GRXpNeUF6TlRjZ05UQWdNemcwVkRreklEUXlORlF4TkRNZ05EUXlWREU0TnlBME5EZElNVGs0VVRJek9DQTBORGNnTWpZNElEUXpNa3d5T0RNZ05ESTBUREk1TWlBME16RlJNekF5SURRME1DQXpNVFFnTkRRNFNETXlNa2d6TWpaUk16STVJRFEwT0NBek16VWdORFF5VmpNeE1Fd3pNamtnTXpBMFNETXdNVkV5T1RVZ016RXdJREk1TlNBek1UWmFJaTgrUEhCaGRHZ2dhV1E5SWsxS1dDMHpNeTFVUlZndFRpMDNOQ0lnWkQwaVRUSTNJRFF5TWxFNE1DQTBNallnTVRBNUlEUTNPRlF4TkRFZ05qQXdWall4TlVneE9ERldORE14U0RNeE5sWXpPRFZJTVRneFZqSTBNVkV4T0RJZ01URTJJREU0TWlBeE1EQlVNVGc1SURZNFVUSXdNeUF5T1NBeU16Z2dNamxSTWpneUlESTVJREk1TWlBeE1EQlJNamt6SURFd09DQXlPVE1nTVRRMlZqRTRNVWd6TXpOV01UUTJWakV6TkZFek16TWdOVGNnTWpreElERTNVVEkyTkNBdE1UQWdNakl4SUMweE1GRXhPRGNnTFRFd0lERTJNaUF5VkRFeU5DQXpNMVF4TURVZ05qaFVPVGdnTVRBd1VUazNJREV3TnlBNU55QXlORGhXTXpnMVNERTRWalF5TWtneU4xb2lMejQ4Y0dGMGFDQnBaRDBpVFVwWUxUTXp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6TXkxVVJWZ3RUaTAyUk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ek5URWdORFF5SURNMk5DQTBOREJVTXpnM0lEUXpORlEwTURZZ05ESTJWRFF5TVNBME1UZFVORE15SURRd05sUTBOREVnTXprMVZEUTBPQ0F6T0RSVU5EVXlJRE0zTkZRME5UVWdNelkyVERRMU55QXpOakZNTkRZd0lETTJOVkUwTmpNZ016WTVJRFEyTmlBek56TlVORGMxSURNNE5GUTBPRGdnTXprM1ZEVXdNeUEwTVRCVU5USXpJRFF5TWxRMU5EWWdORE15VkRVM01pQTBNemxVTmpBeklEUTBNbEUzTWprZ05EUXlJRGMwTUNBek1qbFJOelF4SURNeU1pQTNOREVnTVRrd1ZqRXdORkUzTkRFZ05qWWdOelF6SURVNVZEYzFOQ0EwT1ZFM056VWdORFlnT0RBeklEUTJTRGd4T1ZZd1NEZ3hNVXczT0RnZ01WRTNOalFnTWlBM016Y2dNbFEyT1RrZ00xRTFPVFlnTXlBMU9EY2dNRWcxTnpsV05EWklOVGsxVVRZMU5pQTBOaUEyTlRZZ05qSlJOalUzSURZMElEWTFOeUF5TURCUk5qVTJJRE16TlNBMk5UVWdNelF6VVRZME9TQXpOekVnTmpNMUlETTROVlEyTVRFZ05EQXlWRFU0TlNBME1EUlJOVFF3SURRd05DQTFNRFlnTXpjd1VUUTNPU0F6TkRNZ05EY3lJRE14TlZRME5qUWdNak15VmpFMk9GWXhNRGhSTkRZMElEYzRJRFEyTlNBMk9GUTBOamdnTlRW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6TXRWRVZZTFU0dE5qRWlJR1E5SWsweE16Y2dNekExVkRFeE5TQXpNRFZVTnpnZ016SXdWRFl6SURNMU9WRTJNeUF6T1RRZ09UY2dOREl4VkRJeE9DQTBORGhSTWpreElEUTBPQ0F6TXpZZ05ERTJWRE01TmlBek5EQlJOREF4SURNeU5pQTBNREVnTXpBNVZEUXdNaUF4T1RSV01USTBVVFF3TWlBM05pQTBNRGNnTlRoVU5ESTRJRFF3VVRRME15QTBNQ0EwTkRnZ05UWlVORFV6SURFd09WWXhORFZJTkRrelZqRXdObEUwT1RJZ05qWWdORGt3SURVNVVUUTRNU0F5T1NBME5UVWdNVEpVTkRBd0lDMDJWRE0xTXlBeE1sUXpNamtnTlRSV05UaE1NekkzSURVMVVUTXlOU0ExTWlBek1qSWdORGxVTXpFMElEUXdWRE13TWlBeU9WUXlPRGNnTVRkVU1qWTVJRFpVTWpRM0lDMHlWREl5TVNBdE9GUXhPVEFnTFRFeFVURXpNQ0F0TVRFZ09ESWdNakJVTXpRZ01UQTNVVE0wSURFeU9DQTBNU0F4TkRkVU5qZ2dNVGc0VkRFeE5pQXlNalZVTVRrMElESTFNMVF6TURRZ01qWTRTRE14T0ZZeU9UQlJNekU0SURNeU5DQXpNVElnTXpRd1VUSTVNQ0EwTVRFZ01qRTFJRFF4TVZFeE9UY2dOREV4SURFNE1TQTBNVEJVTVRVMklEUXdObFF4TkRnZ05EQXpVVEUzTUNBek9EZ2dNVGN3SURNMU9WRXhOekFnTXpNMElERTFOQ0F6TWpCYVRURXlOaUF4TURaUk1USTJJRGMxSURFMU1DQTFNVlF5TURrZ01qWlJNalEzSURJMklESTNOaUEwT1ZRek1UVWdNVEE1VVRNeE55QXhNVFlnTXpFNElERTNOVkV6TVRnZ01qTXpJRE14TnlBeU16TlJNekE1SURJek15QXlPVFlnTWpNeVZESTFNU0F5TWpOVU1Ua3pJREl3TTFReE5EY2dNVFkyVkRFeU5pQXhNRFphSWk4K1BIQmhkR2dnYVdROUlrMUtXQzB6TXkxVVJWZ3RUaTAyTlNJZ1pEMGlUVEk0SURJeE9GRXlPQ0F5TnpNZ05EZ2dNekU0VkRrNElETTVNVlF4TmpNZ05ETXpWREl5T1NBME5EaFJNamd5SURRME9DQXpNakFnTkRNd1ZETTNPQ0F6T0RCVU5EQTJJRE14TmxRME1UVWdNalExVVRReE5TQXlNemdnTkRBNElESXpNVWd4TWpaV01qRTJVVEV5TmlBMk9DQXlNallnTXpaUk1qUTJJRE13SURJM01DQXpNRkV6TVRJZ016QWdNelF5SURZeVVUTTFPU0EzT1NBek5qa2dNVEEwVERNM09TQXhNamhSTXpneUlERXpNU0F6T1RVZ01UTXhTRE01T0ZFME1UVWdNVE14SURReE5TQXhNakZSTkRFMUlERXhOeUEwTVRJZ01UQTRVVE01TXlBMU15QXpORGtnTWpGVU1qVXdJQzB4TVZFeE5UVWdMVEV4SURreUlEVTRWREk0SURJeE9GcE5Nek16SURJM05WRXpNaklnTkRBeklESXpPQ0EwTVRGSU1qTTJVVEl5T0NBME1URWdNakl3SURReE1GUXhPVFVnTkRBeVZERTJOaUF6T0RGVU1UUXpJRE0wTUZReE1qY2dNamMwVmpJMk4wZ3pNek5XTWpjMVdpSXZQanh3WVhSb0lHbGtQU0pOU2xndE16TXRWRVZZTFU0dE5qUWlJR1E5SWswek56WWdORGsxVVRNM05pQTFNVEVnTXpjMklEVXpOVlF6TnpjZ05UWTRVVE0zTnlBMk1UTWdNelkzSURZeU5GUXpNVFlnTmpNM1NESTVPRlkyTmpCUk1qazRJRFk0TXlBek1EQWdOamd6VERNeE1DQTJPRFJSTXpJd0lEWTROU0F6TXprZ05qZzJWRE0zTmlBMk9EaFJNemt6SURZNE9TQTBNVE1nTmprd1ZEUTBNeUEyT1ROVU5EVTBJRFk1TkVnME5UZFdNemt3VVRRMU55QTROQ0EwTlRnZ09ERlJORFl4SURZeElEUTNNaUExTlZRMU1UY2dORFpJTlRNMVZqQlJOVE16SURBZ05EVTVJQzAxVkRNNE1DQXRNVEZJTXpjelZqUTBURE0yTlNBek4xRXpNRGNnTFRFeElESXpOU0F0TVRGUk1UVTRJQzB4TVNBNU5pQTFNRlF6TkNBeU1UVlJNelFnTXpFMUlEazNJRE0zT0ZReU5EUWdORFF5VVRNeE9TQTBORElnTXpjMklETTVNMVkwT1RWYVRUTTNNeUF6TkRKUk16STRJRFF3TlNBeU5qQWdOREExVVRJeE1TQTBNRFVnTVRjeklETTJPVkV4TkRZZ016UXhJREV6T1NBek1EVlVNVE14SURJeE1WRXhNekVnTVRVMUlERXpPQ0F4TWpCVU1UY3pJRFU1VVRJd015QXlOaUF5TlRFZ01qWlJNekl5SURJMklETTNNeUF4TUROV016UXlXaUl2UGp4d1lYUm9JR2xrUFNKTlNsZ3RNek10VkVWWUxVNHRNakFpSUdROUlpSXZQanh3WVhSb0lHbGtQU0pOU2xndE16T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k15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TXpMVlJGV0MxT0xUWkZ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FExTUNBME16Z2dORFl6SURNeU9WRTBOalFnTXpJeUlEUTJOQ0F4T1RCV01UQTBVVFEyTkNBMk5pQTBOallnTlRs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6TXRWRVZZTFU0dE1rUWlJR1E5SWsweE1TQXhOemxXTWpVeVNESTNOMVl4TnpsSU1URmFJaTgrUEhCaGRHZ2dhV1E5SWsxS1dDMHpNeTFVUlZndFRpMDNOaUlnWkQwaVRUTXpPQ0EwTXpGUk16UTBJRFF5T1NBME1qSWdOREk1VVRRM09TQTBNamtnTlRBeklEUXpNVWcxTURoV016ZzFTRFE1TjFFME16a2dNemd4SURReU15QXpORFZSTkRJeElETTBNU0F6TlRZZ01UY3lWREk0T0NBdE1sRXlPRE1nTFRFeElESTJNeUF0TVRGUk1qUTBJQzB4TVNBeU16a2dMVEpST1RrZ016VTVJRGs0SURNMk5GRTVNeUF6TnpnZ09ESWdNemd4VkRReklETTROVWd4T1ZZME16RklNalZNTXpNZ05ETXdVVFF4SURRek1DQTFNeUEwTXpCVU56a2dORE13VkRFd05DQTBNamxVTVRJeUlEUXlPRkV5TVRjZ05ESTRJREl6TWlBME16RklNalF3VmpNNE5VZ3lNalpSTVRnM0lETTROQ0F4T0RRZ016Y3dVVEU0TkNBek5qWWdNak0xSURJek5Fd3lPRFlnTVRBeVRETTNOeUF6TkRGV016UTVVVE0zTnlBek5qTWdNelkzSURNM01sUXpORGtnTXpnelZETXpOU0F6T0RWSU16TXhWalF6TVVnek16aGFJaTgrUEhCaGRHZ2dhV1E5SWsxS1dDMHpNeTFVUlZndFRpMDJReUlnWkQwaVRUUXlJRFEyU0RVMlVUazFJRFEySURFd015QTJNRlkyT0ZFeE1ETWdOemNnTVRBeklEa3hWREV3TXlBeE1qUlVNVEEwSURFMk4xUXhNRFFnTWpFM1ZERXdOQ0F5TnpKVU1UQTBJRE15T1ZFeE1EUWdNelkySURFd05DQTBNRGRVTVRBMElEUTRNbFF4TURRZ05UUXlWREV3TXlBMU9EWlVNVEF6SURZd00xRXhNREFnTmpJeUlEZzVJRFl5T0ZRME5DQTJNemRJTWpaV05qWXdVVEkySURZNE15QXlPQ0EyT0ROTU16Z2dOamcwVVRRNElEWTROU0EyTnlBMk9EWlVNVEEwSURZNE9GRXhNakVnTmpnNUlERTBNU0EyT1RCVU1UY3hJRFk1TTFReE9ESWdOamswU0RFNE5WWXpOemxSTVRnMUlEWXlJREU0TmlBMk1GRXhPVEFnTlRJZ01UazRJRFE1VVRJeE9TQTBOaUF5TkRjZ05EWklNall6VmpCSU1qVTFUREl6TWlBeFVUSXdPU0F5SURFNE15QXlWREUwTlNBelZERXdOeUF6VkRVM0lERk1NelFnTUVneU5sWTBOa2cwTWxvaUx6NDhjR0YwYUNCcFpEMGlUVXBZTFRNekxWUkZXQzFPTFRjMUlpQmtQU0pOTXpneklEVTRVVE15TnlBdE1UQWdNalUySUMweE1FZ3lORGxSTVRJMElDMHhNQ0F4TURVZ09EbFJNVEEwSURrMklERXdNeUF5TWpaUk1UQXlJRE16TlNBeE1ESWdNelE0VkRrMklETTJPVkU0TmlBek9EVWdNellnTXpnMVNESTFWalF3T0ZFeU5TQTBNekVnTWpjZ05ETXhURE00SURRek1sRTBPQ0EwTXpNZ05qY2dORE0wVkRFd05TQTBNelpSTVRJeUlEUXpOeUF4TkRJZ05ETTRWREUzTWlBME5ERlVNVGcwSURRME1rZ3hPRGRXTWpZeFVURTRPQ0EzTnlBeE9UQWdOalJSTVRreklEUTVJREl3TkNBME1GRXlNalFnTWpZZ01qWTBJREkyVVRJNU1DQXlOaUF6TVRFZ016VlVNelF6SURVNFZETTJNeUE1TUZRek56VWdNVEl3VkRNM09TQXhORFJSTXpjNUlERTBOU0F6TnprZ01UWXhWRE00TUNBeU1ERlVNemd3SURJME9GWXpNVFZSTXpnd0lETTJNU0F6TnpBZ016Y3lWRE15TUNBek9EVklNekF5VmpRek1WRXpNRFFnTkRNeElETTNPQ0EwTXpaVU5EVTNJRFEwTWtnME5qUldNalkwVVRRMk5DQTROQ0EwTmpVZ09ERlJORFk0SURZeElEUTNPU0ExTlZRMU1qUWdORFpJTlRReVZqQlJOVFF3SURBZ05EWTNJQzAxVkRNNU1DQXRNVEZJTXpnelZqVTRXaUl2UGp4d1lYUm9JR2xrUFNKTlNsZ3RNek10VkVWWUxVNHROallpSUdROUlrMHlOek1nTUZFeU5UVWdNeUF4TkRZZ00xRTBNeUF6SURNMElEQklNalpXTkRaSU5ESlJOekFnTkRZZ09URWdORGxST1RrZ05USWdNVEF6SURZd1VURXdOQ0EyTWlBeE1EUWdNakkwVmpNNE5VZ3pNMVkwTXpGSU1UQTBWalE1TjB3eE1EVWdOVFkwVERFd055QTFOelJSTVRJMklEWXpPU0F4TnpFZ05qWTRWREkyTmlBM01EUlJNalkzSURjd05DQXlOelVnTnpBMFZESTRPU0EzTURWUk16TXdJRGN3TWlBek5URWdOamM1VkRNM01pQTJNamRSTXpjeUlEWXdOQ0F6TlRnZ05Ua3dWRE15TVNBMU56WlVNamcwSURVNU1GUXlOekFnTmpJM1VUSTNNQ0EyTkRjZ01qZzRJRFkyTjBneU9EUlJNamd3SURZMk9DQXlOek1nTmpZNFVUSTBOU0EyTmpnZ01qSXpJRFkwTjFReE9Ea2dOVGt5VVRFNE15QTFOeklnTVRneUlEUTVOMVkwTXpGSU1qa3pWak00TlVneE9EVldNakkxVVRFNE5TQTJNeUF4T0RZZ05qRlVNVGc1SURVM1ZERTVOQ0ExTkZReE9Ua2dOVEZVTWpBMklEUTVWREl4TXlBME9GUXlNaklnTkRkVU1qTXhJRFEzVkRJME1TQTBObFF5TlRFZ05EWklNamd5VmpCSU1qY3pXaUl2UGp4d1lYUm9JR2xrUFNKTlNsZ3RNek10VkVWWUxVNHROeklpSUdROUlrMHpOaUEwTmtnMU1GRTRPU0EwTmlBNU55QTJNRlkyT0ZFNU55QTNOeUE1TnlBNU1WUTVPQ0F4TWpKVU9UZ2dNVFl4VkRrNElESXdNMUU1T0NBeU16UWdPVGdnTWpZNVZEazRJRE15T0V3NU55QXpOVEZST1RRZ016Y3dJRGd6SURNM05sUXpPQ0F6T0RWSU1qQldOREE0VVRJd0lEUXpNU0F5TWlBME16Rk1NeklnTkRNeVVUUXlJRFF6TXlBMk1DQTBNelJVT1RZZ05ETTJVVEV4TWlBME16Y2dNVE14SURRek9GUXhOakFnTkRReFZERTNNU0EwTkRKSU1UYzBWak0zTTFFeU1UTWdORFF4SURJM01TQTBOREZJTWpjM1VUTXlNaUEwTkRFZ016UXpJRFF4T1ZRek5qUWdNemN6VVRNMk5DQXpOVElnTXpVeElETXpOMVF6TVRNZ016SXlVVEk0T0NBek1qSWdNamMySURNek9GUXlOak1nTXpjeVVUSTJNeUF6T0RFZ01qWTFJRE00T0ZReU56QWdOREF3VkRJM015QTBNRFZSTWpjeElEUXdOeUF5TlRBZ05EQXhVVEl6TkNBek9UTWdNakkySURNNE5sRXhOemtnTXpReElERTNPU0F5TURkV01UVTBVVEUzT1NBeE5ERWdNVGM1SURFeU4xUXhOemtnTVRBeFZERTRNQ0E0TVZReE9EQWdOalpXTmpGUk1UZ3hJRFU1SURFNE15QTFOMVF4T0RnZ05UUlVNVGt6SURVeFZESXdNQ0EwT1ZReU1EY2dORGhVTWpFMklEUTNWREl5TlNBME4xUXlNelVnTkRaVU1qUTFJRFEyU0RJM05sWXdTREkyTjFFeU5Ea2dNeUF4TkRBZ00xRXpOeUF6SURJNElEQklNakJXTkRaSU16WmFJaTgrUEhCaGRHZ2dhV1E5SWsxS1dDMHpNeTFVUlZndFRpMDNNQ0lnWkQwaVRUTTJJQzB4TkRoSU5UQlJPRGtnTFRFME9DQTVOeUF0TVRNMFZpMHhNalpST1RjZ0xURXhPU0E1TnlBdE1UQTNWRGszSUMwM04xUTVPQ0F0TXpoVU9UZ2dObFE1T0NBMU5WUTVPQ0F4TURaUk9UZ2dNVFF3SURrNElERTNOMVE1T0NBeU5ETlVPVGdnTWprMlZEazNJRE16TlZRNU55QXpOVEZST1RRZ016Y3dJRGd6SURNM05sUXpPQ0F6T0RWSU1qQldOREE0VVRJd0lEUXpNU0F5TWlBME16Rk1NeklnTkRNeVVUUXlJRFF6TXlBMk1TQTBNelJVT1RnZ05ETTJVVEV4TlNBME16Y2dNVE0xSURRek9GUXhOalVnTkRReFZERTNOaUEwTkRKSU1UYzVWalF4Tmt3eE9EQWdNemt3VERFNE9DQXpPVGRSTWpRM0lEUTBNU0F6TWpZZ05EUXhVVFF3TnlBME5ERWdORFkwSURNM04xUTFNaklnTWpFMlVUVXlNaUF4TVRVZ05EVTNJRFV5VkRNeE1DQXRNVEZSTWpReUlDMHhNU0F4T1RBZ016Tk1NVGd5SURRd1ZpMDBOVll0TVRBeFVURTRNaUF0TVRJNElERTROQ0F0TVRNMFZERTVOU0F0TVRRMVVUSXhOaUF0TVRRNElESTBOQ0F0TVRRNFNESTJNRll0TVRrMFNESTFNa3d5TWpnZ0xURTVNMUV5TURVZ0xURTVNaUF4TnpnZ0xURTVNbFF4TkRBZ0xURTVNVkV6TnlBdE1Ua3hJREk0SUMweE9UUklNakJXTFRFME9FZ3pObHBOTkRJMElESXhPRkUwTWpRZ01qa3lJRE01TUNBek5EZFVNekExSURRd01sRXlNelFnTkRBeUlERTRNaUF6TXpkV09UaFJNakl5SURJMklESTVOQ0F5TmxFek5EVWdNallnTXpnMElEZ3dWRFF5TkNBeU1UaGFJaTgrUEhCaGRHZ2dhV1E5SWsxS1dDMHpNeTFVUlZndFRpMUJNQ0lnWkQwaUlpOCtQSEJoZEdnZ2FXUTlJazFLV0Mwek15MVVSVmd0U1MweFJEWkdReUlnWkQwaVRUTTBJREUxTmxFek5DQXlOekFnTVRJd0lETTFObFF6TURrZ05EUXlVVE0zT1NBME5ESWdOREl4SURRd01sUTBOemdnTXpBMFVUUTROQ0F5TnpVZ05EZzFJREl6TjFZeU1EaFJOVE0wSURJNE1pQTFOakFnTXpjMFVUVTJOQ0F6T0RnZ05UWTJJRE01TUZRMU9ESWdNemt6VVRZd015QXpPVE1nTmpBeklETTROVkUyTURNZ016YzJJRFU1TkNBek5EWlVOVFU0SURJMk1WUTBPVGNnTVRZeFREUTROaUF4TkRkTU5EZzNJREV5TTFFME9Ea2dOamNnTkRrMUlEUTNWRFV4TkNBeU5sRTFNamdnTWpnZ05UUXdJRE0zVkRVMU55QTJNRkUxTlRrZ05qY2dOVFl5SURZNFZEVTNOeUEzTUZFMU9UY2dOekFnTlRrM0lEWXlVVFU1TnlBMU5pQTFPVEVnTkROUk5UYzVJREU1SURVMU5pQTFWRFV4TWlBdE1UQklOVEExVVRRek9DQXRNVEFnTkRFMElEWXlURFF4TVNBMk9VdzBNREFnTmpGUk16a3dJRFV6SURNM01DQTBNVlF6TWpVZ01UaFVNalkzSUMweVZESXdNeUF0TVRGUk1USTBJQzB4TVNBM09TQXpPVlF6TkNBeE5UWmFUVEl3T0NBeU5sRXlOVGNnTWpZZ016QTJJRFEzVkRNM09TQTVNRXcwTURNZ01URXlVVFF3TVNBeU5UVWdNemsySURJNU1GRXpPRElnTkRBMUlETXdOQ0EwTURWUk1qTTFJRFF3TlNBeE9ETWdNek15VVRFMU5pQXlPVElnTVRNNUlESXlORlF4TWpFZ01USXdVVEV5TVNBM01TQXhORFlnTkRsVU1qQTRJREkyV2lJdlBqeHdZWFJvSUdsa1BTSk5TbGd0TXpNdFZFVllMVTR0TkVNaUlHUTlJazB4TWpnZ05qSXlVVEV5TVNBMk1qa2dNVEUzSURZek1WUXhNREVnTmpNMFZEVTRJRFl6TjBneU5WWTJPRE5JTXpaUk5EZ2dOamd3SURFNE1pQTJPREJSTXpJMElEWTRNQ0F6TkRnZ05qZ3pTRE0yTUZZMk16ZElNek16VVRJM015QTJNemNnTWpVNElEWXpOVlF5TXpNZ05qSXlUREl6TWlBek5ESldNVEk1VVRJek1pQTFOeUF5TXpjZ05USlJNalF6SURRM0lETXhNeUEwTjFFek9EUWdORGNnTkRFd0lEVXpVVFEzTUNBM01DQTBPVGdnTVRFd1ZEVXpOaUF5TWpGUk5UTTJJREl5TmlBMU16Y2dNak00VkRVME1DQXlOakZVTlRReUlESTNNbFExTmpJZ01qY3pTRFU0TWxZeU5qaFJOVGd3SURJMk5TQTFOamdnTVRNM1ZEVTFOQ0ExVmpCSU1qVldORFpJTlRoUk1UQXdJRFEzSURFd09TQTBPVlF4TWpnZ05qRldOakl5V2lJdlBqeHdZWFJvSUdsa1BTSk5TbGd0TXpN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Nek10VkVWWUxVNHROMEVpSUdROUlrMDBNaUF5TmpOUk5EUWdNamN3SURRNElETTBOVlExTXlBME1qTldORE14U0RNNU0xRXpPVGtnTkRJMUlETTVPU0EwTVRWUk16azVJRFF3TXlBek9UZ2dOREF5VERNNE1TQXpOemhSTXpZMElETTFOU0F6TXpFZ016QTVWREkyTlNBeU1qQk1NVE0wSURReFRERTRNaUEwTUVneU1EWlJNalUwSURRd0lESTRNeUEwTmxRek16RWdOemRSTXpVeUlERXdOU0F6TlRrZ01UZzFURE0yTVNBeU1ERlJNell4SURJd01pQXpPREVnTWpBeVNEUXdNVll4T1RaUk5EQXhJREU1TlNBek9UTWdNVEF6VkRNNE5DQTJWakJJTWpBNVRETTBJREZNTXpFZ00xRXlPQ0E0SURJNElERTNVVEk0SURNd0lESTVJRE14VkRFMk1DQXlNVEJVTWprMElETTVORWd5TXpaUk1UWTVJRE01TXlBeE5USWdNemc0VVRFeU55QXpPRElnTVRFeklETTJOMUU0T1NBek5EUWdPRElnTWpZMFZqSTFOVWcwTWxZeU5qTmFJaTgrUEhCaGRHZ2dhV1E5SWsxS1dDMHpNe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XpNdFZFVllMVll0TWpBek1pSWdaRDBpVFRjNUlEUXpVVGN6SURReklEVXlJRFE1VkRNd0lEWXhVVE13SURZNElEZzFJREk1TTFReE5EWWdOVEk0VVRFMk1TQTFOakFnTVRrNElEVTJNRkV5TVRnZ05UWXdJREkwTUNBMU5EVlVNall5SURVd01WRXlOaklnTkRrMklESTJNQ0EwT0RaUk1qVTVJRFEzT1NBeE56TWdNall6VkRnMElEUTFWRGM1SURReldpSXZQanh3WVhSb0lHbGtQU0pOU2xndE16TXRWRVZZTFU0dE5FUWlJR1E5SWsweE16SWdOakl5VVRFeU5TQTJNamtnTVRJeElEWXpNVlF4TURVZ05qTTBWRFl5SURZek4wZ3lPVlkyT0ROSU1UTTFVVEl5TVNBMk9ETWdNak15SURZNE1sUXlORGtnTmpjMVVUSTFNQ0EyTnpRZ016VTBJRE01T0V3ME5UZ2dNVEkwVERVMk1pQXpPVGhSTmpZMklEWTNOQ0EyTmpnZ05qYzFVVFkzTVNBMk9ERWdOamd6SURZNE1sUTNPREVnTmpnelNEZzROMVkyTXpkSU9EVTBVVGd4TkNBMk16WWdPREF6SURZek5GUTNPRFVnTmpJeVZqWXhVVGM1TVNBMU1TQTRNRElnTkRsVU9EVTBJRFEyU0RnNE4xWXdTRGczTmxFNE5UVWdNeUEzTXpZZ00xRTJNRFVnTXlBMU9UWWdNRWcxT0RWV05EWklOakU0VVRZMk1DQTBOeUEyTmprZ05EbFVOamc0SURZeFZqTTBOMUUyT0RnZ05ESTBJRFk0T0NBME5qRlVOamc0SURVME5sUTJPRGdnTmpFelREWTROeUEyTXpKUk5EVTBJREUwSURRMU1DQTNVVFEwTmlBeElEUXpNQ0F4VkRReE1DQTNVVFF3T1NBNUlESTVNaUF6TVRaTU1UYzJJRFl5TkZZMk1EWlJNVGMxSURVNE9DQXhOelVnTlRRelZERTNOU0EwTmpOVU1UYzFJRE0xTmt3eE56WWdPRFpSTVRnM0lEVXdJREkyTVNBME5rZ3lOemhXTUVneU5qbFJNalUwSURNZ01UVTBJRE5STlRJZ015QXpOeUF3U0RJNVZqUTJTRFEyVVRjNElEUTRJRGs0SURVMlZERXlNaUEyT1ZReE16SWdPRFpXTmpJeVdpSXZQanh3WVhSb0lHbGtQU0pOU2xndE16TXRWRVZZTFU0dE56Y2lJR1E5SWswNU1DQXpOamhST0RRZ016YzRJRGMySURNNE1GUTBNQ0F6T0RWSU1UaFdORE14U0RJMFREUXpJRFF6TUZFMk1pQTBNekFnT0RRZ05ESTVWREV4TmlBME1qaFJNakEySURReU9DQXlNakVnTkRNeFNESXlPVll6T0RWSU1qRTFVVEUzTnlBek9ETWdNVGMzSURNMk9GRXhOemNnTXpZM0lESXlNU0F5TXpsTU1qWTFJREV4TTB3ek16a2dNekk0VERNek15QXpORFZSTXpJeklETTNOQ0F6TVRZZ016YzVVVE13T0NBek9EUWdNamM0SURNNE5VZ3lOVGhXTkRNeFNESTJORkV5TnpBZ05ESTRJRE0wT0NBME1qaFJORE01SURReU9DQTBOVFFnTkRNeFNEUTJNVll6T0RWSU5EVXlVVFF3TkNBek9EVWdOREEwSURNMk9WRTBNRFFnTXpZMklEUXhPQ0F6TWpSVU5EUTVJREl6TkZRME9ERWdNVFF6VERRNU5pQXhNREJNTlRNM0lESXhPVkUxTnprZ016UXhJRFUzT1NBek5EZFJOVGM1SURNMk15QTFOalFnTXpjelZEVXpNQ0F6T0RWSU5USXlWalF6TVVnMU1qbFJOVFF4SURReU9DQTJNalFnTkRJNFVUWTVNaUEwTWpnZ05qazRJRFF6TVVnM01ETldNemcxU0RZNU4xRTJPVFlnTXpnMUlEWTVNU0F6T0RWVU5qZ3lJRE00TkZFMk16VWdNemMzSURZeE9TQXpNelJNTlRVNUlERTJNVkUxTkRZZ01USTBJRFV5T0NBM01WRTFNRGdnTVRJZ05UQXpJREZVTkRnM0lDMHhNVWcwTnpsUk5EWXdJQzB4TVNBME5UWWdMVFJSTkRVMUlDMHpJRFF3TnlBeE16Tk1Nell4SURJMk4xRXpOVGtnTWpZeklESTJOaUF0TkZFeU5qRWdMVEV4SURJME15QXRNVEZJTWpNNFVUSXlOU0F0TVRFZ01qSXdJQzB6VERrd0lETTJPR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5UZzVMaklwSWo0OFp5QmtZWFJoTFcxdGJDMXViMlJsUFNKdGRHUWlJSFJ5WVc1elptOXliVDBpZEhKaGJuTnNZWFJsS0RJMU9ESXVOaXd3S1NJK1BHY2daR0YwWVMxdGJXd3RibTlrWlQwaWJXa2lQangxYzJVZ1pHRjBZUzFqUFNJeFJEUTBOQ0lnZUd4cGJtczZhSEpsWmowaUkwMUtXQzB6TXkxVVJWZ3RTUzB4UkRRME5DSXZQand2Wno0OFp5QmtZWFJoTFcxdGJDMXViMlJsUFNKdGJ5SWdkSEpoYm5ObWIzSnRQU0owY21GdWMyeGhkR1VvTnpreExEQXBJajQ4ZFhObElHUmhkR0V0WXowaU1qZ2lJSGhzYVc1ck9taHlaV1k5SWlOTlNsZ3RNek10VkVWWUxVNHRNamdpTHo0OEwyYytQR2NnWkdGMFlTMXRiV3d0Ym05a1pUMGliV2tpSUhSeVlXNXpabTl5YlQwaWRISmhibk5zWVhSbEtERXhPREFzTUNraVBqeDFjMlVnWkdGMFlTMWpQU0l4UkRRMk1DSWdlR3hwYm1zNmFISmxaajBpSTAxS1dDMHpNeTFVUlZndFNTMHhSRFEyTUNJdlBqd3ZaejQ4WnlCa1lYUmhMVzF0YkMxdWIyUmxQU0p0YnlJZ2RISmhibk5tYjNKdFBTSjBjbUZ1YzJ4aGRHVW9NVFkwT1N3d0tTSStQSFZ6WlNCa1lYUmhMV005SWpKRElpQjRiR2x1YXpwb2NtVm1QU0lqVFVwWUxUTXpMVlJGV0MxT0xUSkRJaTgrUEM5blBqeG5JR1JoZEdFdGJXMXNMVzV2WkdVOUltMXBJaUIwY21GdWMyWnZjbTA5SW5SeVlXNXpiR0YwWlNneU1Ea3pMamNzTUNraVBqeDFjMlVnWkdGMFlTMWpQU0l4UkRRMFJTSWdlR3hwYm1zNmFISmxaajBpSTAxS1dDMHpNeTFVUlZndFNTMHhSRFEwUlNJdlBqd3ZaejQ4WnlCa1lYUmhMVzF0YkMxdWIyUmxQU0p0YnlJZ2RISmhibk5tYjNKdFBTSjBjbUZ1YzJ4aGRHVW9Nall5TWk0M0xEQXBJajQ4ZFhObElHUmhkR0V0WXowaU1qa2lJSGhzYVc1ck9taHlaV1k5SWlOTlNsZ3RNek10VkVWWUxVNHRNamtpTHo0OEwyYytQQzluUGp4bklHUmhkR0V0Ylcxc0xXNXZaR1U5SW0xMFpDSWdkSEpoYm5ObWIzSnRQU0owY21GdWMyeGhkR1VvTlRVNU5DNHlMREFwSWo0OFp5QmtZWFJoTFcxdGJDMXViMlJsUFNKdGFTSXZQanhuSUdSaGRHRXRiVzFzTFc1dlpHVTlJbTF2SWlCMGNtRnVjMlp2Y20wOUluUnlZVzV6YkdGMFpTZ3lOemN1T0N3d0tTSStQSFZ6WlNCa1lYUmhMV005SWpOQklpQjRiR2x1YXpwb2NtVm1QU0lqVFVwWUxUTXpMVlJGV0MxT0xUTkJJaTgrUEM5blBqeG5JR1JoZEdFdGJXMXNMVzV2WkdVOUltMTBaWGgwSWlCMGNtRnVjMlp2Y20wOUluUnlZVzV6YkdGMFpTZzRNek11Tml3d0tTSStQSFZ6WlNCa1lYUmhMV005SWpRMUlpQjRiR2x1YXpwb2NtVm1QU0lqVFVwWUxUTXpMVlJGV0MxT0xUUTFJaTgrUEhWelpTQmtZWFJoTFdNOUlqY3pJaUI0YkdsdWF6cG9jbVZtUFNJalRVcFlMVE16TFZSRldDMU9MVGN6SWlCMGNtRnVjMlp2Y20wOUluUnlZVzV6YkdGMFpTZzJPREVzTUNraUx6NDhkWE5sSUdSaGRHRXRZejBpTnpRaUlIaHNhVzVyT21oeVpXWTlJaU5OU2xndE16TXRWRVZZTFU0dE56UWlJSFJ5WVc1elptOXliVDBpZEhKaGJuTnNZWFJsS0RFd056VXNNQ2tpTHo0OGRYTmxJR1JoZEdFdFl6MGlOamtpSUhoc2FXNXJPbWh5WldZOUlpTk5TbGd0TXpNdFZFVllMVTR0TmpraUlIUnlZVzV6Wm05eWJUMGlkSEpoYm5Oc1lYUmxLREUwTmpRc01Da2lMejQ4ZFhObElHUmhkR0V0WXowaU5rUWlJSGhzYVc1ck9taHlaV1k5SWlOTlNsZ3RNek10VkVWWUxVNHROa1FpSUhSeVlXNXpabTl5YlQwaWRISmhibk5zWVhSbEtERTNORElzTUNraUx6NDhkWE5sSUdSaGRHRXRZejBpTmpFaUlIaHNhVzVyT21oeVpXWTlJaU5OU2xndE16TXRWRVZZTFU0dE5qRWlJSFJ5WVc1elptOXliVDBpZEhKaGJuTnNZWFJsS0RJMU56VXNNQ2tpTHo0OGRYTmxJR1JoZEdFdFl6MGlOelFpSUhoc2FXNXJPbWh5WldZOUlpTk5TbGd0TXpNdFZFVllMVTR0TnpRaUlIUnlZVzV6Wm05eWJUMGlkSEpoYm5Oc1lYUmxLRE13TnpVc01Da2lMejQ4ZFhObElHUmhkR0V0WXowaU5qVWlJSGhzYVc1ck9taHlaV1k5SWlOTlNsZ3RNek10VkVWWUxVNHROalVpSUhSeVlXNXpabTl5YlQwaWRISmhibk5zWVhSbEtETTBOalFzTUNraUx6NDhkWE5sSUdSaGRHRXRZejBpTmpRaUlIaHNhVzVyT21oeVpXWTlJaU5OU2xndE16TXRWRVZZTFU0dE5qUWlJSFJ5WVc1elptOXliVDBpZEhKaGJuTnNZWFJsS0RNNU1EZ3NNQ2tpTHo0OGRYTmxJR1JoZEdFdFl6MGlNakFpSUhoc2FXNXJPbWh5WldZOUlpTk5TbGd0TXpNdFZFVllMVTR0TWpBaUlIUnlZVzV6Wm05eWJUMGlkSEpoYm5Oc1lYUmxLRFEwTmpRc01Da2lMejQ4ZFhObElHUmhkR0V0WXowaU5qRWlJSGhzYVc1ck9taHlaV1k5SWlOTlNsZ3RNek10VkVWWUxVNHROakVpSUhSeVlXNXpabTl5YlQwaWRISmhibk5zWVhSbEtEUTNNVFFzTUNraUx6NDhkWE5sSUdSaGRHRXRZejBpTmpNaUlIaHNhVzVyT21oeVpXWTlJaU5OU2xndE16TXRWRVZZTFU0dE5qTWlJSFJ5WVc1elptOXliVDBpZEhKaGJuTnNZWFJsS0RVeU1UUXNNQ2tpTHo0OGRYTmxJR1JoZEdFdFl6MGlOelFpSUhoc2FXNXJPbWh5WldZOUlpTk5TbGd0TXpNdFZFVllMVTR0TnpRaUlIUnlZVzV6Wm05eWJUMGlkSEpoYm5Oc1lYUmxLRFUyTlRnc01Da2lMejQ4ZFhObElHUmhkR0V0WXowaU5qa2lJSGhzYVc1ck9taHlaV1k5SWlOTlNsZ3RNek10VkVWWUxVNHROamtpSUhSeVlXNXpabTl5YlQwaWRISmhibk5zWVhSbEtEWXdORGNzTUNraUx6NDhkWE5sSUdSaGRHRXRZejBpTmtZaUlIaHNhVzVyT21oeVpXWTlJaU5OU2xndE16TXRWRVZZTFU0dE5rWWlJSFJ5WVc1elptOXliVDBpZEhKaGJuTnNZWFJsS0RZek1qVXNNQ2tpTHo0OGRYTmxJR1JoZEdFdFl6MGlOa1VpSUhoc2FXNXJPbWh5WldZOUlpTk5TbGd0TXpNdFZFVllMVTR0TmtVaUlIUnlZVzV6Wm05eWJUMGlkSEpoYm5Oc1lYUmxLRFk0TWpVc01Da2lMejQ4ZFhObElHUmhkR0V0WXowaU1rUWlJSGhzYVc1ck9taHlaV1k5SWlOTlNsZ3RNek10VkVWWUxVNHRNa1FpSUhSeVlXNXpabTl5YlQwaWRISmhibk5zWVhSbEtEY3pPREVzTUNraUx6NDhkWE5sSUdSaGRHRXRZejBpTnpZaUlIaHNhVzVyT21oeVpXWTlJaU5OU2xndE16TXRWRVZZTFU0dE56WWlJSFJ5WVc1elptOXliVDBpZEhKaGJuTnNZWFJsS0RjM01UUXNNQ2tpTHo0OGRYTmxJR1JoZEdFdFl6MGlOakVpSUhoc2FXNXJPbWh5WldZOUlpTk5TbGd0TXpNdFZFVllMVTR0TmpFaUlIUnlZVzV6Wm05eWJUMGlkSEpoYm5Oc1lYUmxLRGd5TkRJc01Da2lMejQ4ZFhObElHUmhkR0V0WXowaU5rTWlJSGhzYVc1ck9taHlaV1k5SWlOTlNsZ3RNek10VkVWWUxVNHROa01pSUhSeVlXNXpabTl5YlQwaWRISmhibk5zWVhSbEtEZzNORElzTUNraUx6NDhkWE5sSUdSaGRHRXRZejBpTnpVaUlIaHNhVzVyT21oeVpXWTlJaU5OU2xndE16TXRWRVZZTFU0dE56VWlJSFJ5WVc1elptOXliVDBpZEhKaGJuTnNZWFJsS0Rrd01qQXNNQ2tpTHo0OGRYTmxJR1JoZEdFdFl6MGlOalVpSUhoc2FXNXJPbWh5WldZOUlpTk5TbGd0TXpNdFZFVllMVTR0TmpVaUlIUnlZVzV6Wm05eWJUMGlkSEpoYm5Oc1lYUmxLRGsxTnpZc01Da2lMejQ4ZFhObElHUmhkR0V0WXowaU1qQWlJSGhzYVc1ck9taHlaV1k5SWlOTlNsZ3RNek10VkVWWUxVNHRNakFpSUhSeVlXNXpabTl5YlQwaWRISmhibk5zWVhSbEtERXdNREl3TERBcElpOCtQSFZ6WlNCa1lYUmhMV005SWpZMklpQjRiR2x1YXpwb2NtVm1QU0lqVFVwWUxUTXpMVlJGV0MxT0xUWTJJaUIwY21GdWMyWnZjbTA5SW5SeVlXNXpiR0YwWlNneE1ESTNNQ3d3S1NJdlBqeDFjMlVnWkdGMFlTMWpQU0kyUmlJZ2VHeHBibXM2YUhKbFpqMGlJMDFLV0Mwek15MVVSVmd0VGkwMlJpSWdkSEpoYm5ObWIzSnRQU0owY21GdWMyeGhkR1VvTVRBMU56WXNNQ2tpTHo0OGRYTmxJR1JoZEdFdFl6MGlOeklpSUhoc2FXNXJPbWh5WldZOUlpTk5TbGd0TXpNdFZFVllMVTR0TnpJaUlIUnlZVzV6Wm05eWJUMGlkSEpoYm5Oc1lYUmxLREV4TURjMkxEQXBJaTgrUEhWelpTQmtZWFJoTFdNOUlqSXdJaUI0YkdsdWF6cG9jbVZtUFNJalRVcFlMVE16TFZSRldDMU9MVEl3SWlCMGNtRnVjMlp2Y20wOUluUnlZVzV6YkdGMFpTZ3hNVFEyT0N3d0tTSXZQangxYzJVZ1pHRjBZUzFqUFNJM015SWdlR3hwYm1zNmFISmxaajBpSTAxS1dDMHpNeTFVUlZndFRpMDNNeUlnZEhKaGJuTm1iM0p0UFNKMGNtRnVjMnhoZEdVb01URTNNVGdzTUNraUx6NDhkWE5sSUdSaGRHRXRZejBpTnpRaUlIaHNhVzVyT21oeVpXWTlJaU5OU2xndE16TXRWRVZZTFU0dE56UWlJSFJ5WVc1elptOXliVDBpZEhKaGJuTnNZWFJsS0RFeU1URXlMREFwSWk4K1BIVnpaU0JrWVhSaExXTTlJall4SWlCNGJHbHVhenBvY21WbVBTSWpUVXBZTFRNekxWUkZXQzFPTFRZeElpQjBjbUZ1YzJadmNtMDlJblJ5WVc1emJHRjBaU2d4TWpVd01Td3dLU0l2UGp4MWMyVWdaR0YwWVMxalBTSTNOQ0lnZUd4cGJtczZhSEpsWmowaUkwMUtXQzB6TXkxVVJWZ3RUaTAzTkNJZ2RISmhibk5tYjNKdFBTSjBjbUZ1YzJ4aGRHVW9NVE13TURFc01Da2lMejQ4ZFhObElHUmhkR0V0WXowaU5qVWlJSGhzYVc1ck9taHlaV1k5SWlOTlNsZ3RNek10VkVWWUxVNHROalVpSUhSeVlXNXpabTl5YlQwaWRISmhibk5zWVhSbEtERXpNemt3TERBcElpOCtQSFZ6WlNCa1lYUmhMV005SWpKRUlpQjRiR2x1YXpwb2NtVm1QU0lqVFVwWUxUTXpMVlJGV0MxT0xUSkVJaUIwY21GdWMyWnZjbTA5SW5SeVlXNXpiR0YwWlNneE16Z3pOQ3d3S1NJdlBqeDFjMlVnWkdGMFlTMWpQU0kyTVNJZ2VHeHBibXM2YUhKbFpqMGlJMDFLV0Mwek15MVVSVmd0VGkwMk1TSWdkSEpoYm5ObWIzSnRQU0owY21GdWMyeGhkR1VvTVRReE5qY3NNQ2tpTHo0OGRYTmxJR1JoZEdFdFl6MGlOak1pSUhoc2FXNXJPbWh5WldZOUlpTk5TbGd0TXpNdFZFVllMVTR0TmpNaUlIUnlZVzV6Wm05eWJUMGlkSEpoYm5Oc1lYUmxLREUwTmpZM0xEQXBJaTgrUEhWelpTQmtZWFJoTFdNOUlqYzBJaUI0YkdsdWF6cG9jbVZtUFNJalRVcFlMVE16TFZSRldDMU9MVGMwSWlCMGNtRnVjMlp2Y20wOUluUnlZVzV6YkdGMFpTZ3hOVEV4TVN3d0tTSXZQangxYzJVZ1pHRjBZUzFqUFNJMk9TSWdlR3hwYm1zNmFISmxaajBpSTAxS1dDMHpNeTFVUlZndFRpMDJPU0lnZEhKaGJuTm1iM0p0UFNKMGNtRnVjMnhoZEdVb01UVTFNREFzTUNraUx6NDhkWE5sSUdSaGRHRXRZejBpTmtZaUlIaHNhVzVyT21oeVpXWTlJaU5OU2xndE16TXRWRVZZTFU0dE5rWWlJSFJ5WVc1elptOXliVDBpZEhKaGJuTnNZWFJsS0RFMU56YzRMREFwSWk4K1BIVnpaU0JrWVhSaExXTTlJalpGSWlCNGJHbHVhenBvY21WbVBTSWpUVXBZTFRNekxWUkZXQzFPTFRaRklpQjBjbUZ1YzJadmNtMDlJblJ5WVc1emJHRjBaU2d4TmpJM09Dd3dLU0l2UGp4MWMyVWdaR0YwWVMxalBTSXlNQ0lnZUd4cGJtczZhSEpsWmowaUkwMUtXQzB6TXkxVVJWZ3RUaTB5TUNJZ2RISmhibk5tYjNKdFBTSjBjbUZ1YzJ4aGRHVW9NVFk0TXpRc01Da2lMejQ4ZFhObElHUmhkR0V0WXowaU56QWlJSGhzYVc1ck9taHlaV1k5SWlOTlNsZ3RNek10VkVWWUxVNHROekFpSUhSeVlXNXpabTl5YlQwaWRISmhibk5zWVhSbEtERTNNRGcwTERBcElpOCtQSFZ6WlNCa1lYUmhMV005SWpZeElpQjRiR2x1YXpwb2NtVm1QU0lqVFVwWUxUTXpMVlJGV0MxT0xUWXhJaUIwY21GdWMyWnZjbTA5SW5SeVlXNXpiR0YwWlNneE56WTBNQ3d3S1NJdlBqeDFjMlVnWkdGMFlTMWpQU0kyT1NJZ2VHeHBibXM2YUhKbFpqMGlJMDFLV0Mwek15MVVSVmd0VGkwMk9TSWdkSEpoYm5ObWIzSnRQU0owY21GdWMyeGhkR1VvTVRneE5EQXNNQ2tpTHo0OGRYTmxJR1JoZEdFdFl6MGlOeklpSUhoc2FXNXJPbWh5WldZOUlpTk5TbGd0TXpNdFZFVllMVTR0TnpJaUlIUnlZVzV6Wm05eWJUMGlkSEpoYm5Oc1lYUmxLREU0TkRFNExEQXBJaTgrUEhWelpTQmtZWFJoTFdNOUlrRXdJaUI0YkdsdWF6cG9jbVZtUFNJalRVcFlMVE16TFZSRldDMU9MVUV3SWlCMGNtRnVjMlp2Y20wOUluUnlZVzV6YkdGMFpTZ3hPRGd4TUN3d0tTSXZQand2Wno0OFp5QmtZWFJoTFcxdGJDMXViMlJsUFNKdGJ5SWdkSEpoYm5ObWIzSnRQU0owY21GdWMyeGhkR1VvTVRrNE9UTXVOaXd3S1NJK1BIVnpaU0JrWVhSaExXTTlJakk0SWlCNGJHbHVhenBvY21WbVBTSWpUVXBZTFRNekxWUkZXQzFPTFRJNElpOCtQQzluUGp4bklHUmhkR0V0Ylcxc0xXNXZaR1U5SW0xcElpQjBjbUZ1YzJadmNtMDlJblJ5WVc1emJHRjBaU2d5TURJNE1pNDJMREFwSWo0OGRYTmxJR1JoZEdFdFl6MGlNVVEwTmpBaUlIaHNhVzVyT21oeVpXWTlJaU5OU2xndE16TXRWRVZZTFVrdE1VUTBOakFpTHo0OEwyYytQR2NnWkdGMFlTMXRiV3d0Ym05a1pUMGliVzhpSUhSeVlXNXpabTl5YlQwaWRISmhibk5zWVhSbEtESXdOelV4TGpZc01Da2lQangxYzJVZ1pHRjBZUzFqUFNJeVF5SWdlR3hwYm1zNmFISmxaajBpSTAxS1dDMHpNeTFVUlZndFRpMHlReUl2UGp3dlp6NDhaeUJrWVhSaExXMXRiQzF1YjJSbFBTSnRhU0lnZEhKaGJuTm1iM0p0UFNKMGNtRnVjMnhoZEdVb01qRXhPVFl1TWl3d0tTSStQSFZ6WlNCa1lYUmhMV005SWpGRU5EUkZJaUI0YkdsdWF6cG9jbVZtUFNJalRVcFlMVE16TFZSRldDMUpMVEZFTkRSRklpOCtQQzluUGp4bklHUmhkR0V0Ylcxc0xXNXZaR1U5SW0xdklpQjBjbUZ1YzJadmNtMDlJblJ5WVc1emJHRjBaU2d5TVRjeU5TNHlMREFwSWo0OGRYTmxJR1JoZEdFdFl6MGlNamtpSUhoc2FXNXJPbWh5WldZOUlpTk5TbGd0TXpNdFZFVllMVTR0TWpraUx6NDhMMmMrUEM5blBqd3ZaejQ4WnlCa1lYUmhMVzF0YkMxdWIyUmxQU0p0ZEhJaUlIUnlZVzV6Wm05eWJUMGlkSEpoYm5Oc1lYUmxLREFzTWpnNUxqSXBJajQ4WnlCa1lYUmhMVzF0YkMxdWIyUmxQU0p0ZEdRaUlIUnlZVzV6Wm05eWJUMGlkSEpoYm5Oc1lYUmxLRFE1TlRRdU1pd3dLU0krUEdjZ1pHRjBZUzF0Yld3dGJtOWtaVDBpYldraVBqeDFjMlVnWkdGMFlTMWpQU0l4UkRaR1F5SWdlR3hwYm1zNmFISmxaajBpSTAxS1dDMHpNeTFVUlZndFNTMHhSRFpHUXlJdlBqd3ZaejQ4TDJjK1BHY2daR0YwWVMxdGJXd3RibTlrWlQwaWJYUmtJaUIwY21GdWMyWnZjbTA5SW5SeVlXNXpiR0YwWlNnMU5UazBMaklzTUNraVBqeG5JR1JoZEdFdGJXMXNMVzV2WkdVOUltMXBJaTgrUEdjZ1pHRjBZUzF0Yld3dGJtOWtaVDBpYlc4aUlIUnlZVzV6Wm05eWJUMGlkSEpoYm5Oc1lYUmxLREkzTnk0NExEQXBJajQ4ZFhObElHUmhkR0V0WXowaU0wRWlJSGhzYVc1ck9taHlaV1k5SWlOTlNsZ3RNek10VkVWWUxVNHRNMEVpTHo0OEwyYytQR2NnWkdGMFlTMXRiV3d0Ym05a1pUMGliWFJsZUhRaUlIUnlZVzV6Wm05eWJUMGlkSEpoYm5Oc1lYUmxLRGd6TXk0MkxEQXBJajQ4ZFhObElHUmhkR0V0WXowaU5FTWlJSGhzYVc1ck9taHlaV1k5SWlOTlNsZ3RNek10VkVWWUxVNHRORU1pTHo0OGRYTmxJR1JoZEdFdFl6MGlOalVpSUhoc2FXNXJPbWh5WldZOUlpTk5TbGd0TXpNdFZFVllMVTR0TmpVaUlIUnlZVzV6Wm05eWJUMGlkSEpoYm5Oc1lYUmxLRFl5TlN3d0tTSXZQangxYzJVZ1pHRjBZUzFqUFNJMk1TSWdlR3hwYm1zNmFISmxaajBpSTAxS1dDMHpNeTFVUlZndFRpMDJNU0lnZEhKaGJuTm1iM0p0UFNKMGNtRnVjMnhoZEdVb01UQTJPU3d3S1NJdlBqeDFjMlVnWkdGMFlTMWpQU0kzTWlJZ2VHeHBibXM2YUhKbFpqMGlJMDFLV0Mwek15MVVSVmd0VGkwM01pSWdkSEpoYm5ObWIzSnRQU0owY21GdWMyeGhkR1VvTVRVMk9Td3dLU0l2UGp4MWMyVWdaR0YwWVMxalBTSTJSU0lnZUd4cGJtczZhSEpsWmowaUkwMUtXQzB6TXkxVVJWZ3RUaTAyUlNJZ2RISmhibk5tYjNKdFBTSjBjbUZ1YzJ4aGRHVW9NVGsyTVN3d0tTSXZQangxYzJVZ1pHRjBZUzFqUFNJMk9TSWdlR3hwYm1zNmFISmxaajBpSTAxS1dDMHpNeTFVUlZndFRpMDJPU0lnZEhKaGJuTm1iM0p0UFNKMGNtRnVjMnhoZEdVb01qVXhOeXd3S1NJdlBqeDFjMlVnWkdGMFlTMWpQU0kyUlNJZ2VHeHBibXM2YUhKbFpqMGlJMDFLV0Mwek15MVVSVmd0VGkwMlJTSWdkSEpoYm5ObWIzSnRQU0owY21GdWMyeGhkR1VvTWpjNU5Td3dLU0l2UGp4MWMyVWdaR0YwWVMxalBTSTJOeUlnZUd4cGJtczZhSEpsWmowaUkwMUtXQzB6TXkxVVJWZ3RUaTAyTnlJZ2RISmhibk5tYjNKdFBTSjBjbUZ1YzJ4aGRHVW9Nek0xTVN3d0tTSXZQangxYzJVZ1pHRjBZUzFqUFNJeU1DSWdlR3hwYm1zNmFISmxaajBpSTAxS1dDMHpNeTFVUlZndFRpMHlNQ0lnZEhKaGJuTm1iM0p0UFNKMGNtRnVjMnhoZEdVb016ZzFNU3d3S1NJdlBqeDFjMlVnWkdGMFlTMWpQU0kzTWlJZ2VHeHBibXM2YUhKbFpqMGlJMDFLV0Mwek15MVVSVmd0VGkwM01pSWdkSEpoYm5ObWIzSnRQU0owY21GdWMyeGhkR1VvTkRFd01Td3dLU0l2UGp4MWMyVWdaR0YwWVMxalBTSTJNU0lnZUd4cGJtczZhSEpsWmowaUkwMUtXQzB6TXkxVVJWZ3RUaTAyTVNJZ2RISmhibk5tYjNKdFBTSjBjbUZ1YzJ4aGRHVW9ORFE1TXl3d0tTSXZQangxYzJVZ1pHRjBZUzFqUFNJM05DSWdlR3hwYm1zNmFISmxaajBpSTAxS1dDMHpNeTFVUlZndFRpMDNOQ0lnZEhKaGJuTm1iM0p0UFNKMGNtRnVjMnhoZEdVb05EazVNeXd3S1NJdlBqeDFjMlVnWkdGMFlTMWpQU0kyTlNJZ2VHeHBibXM2YUhKbFpqMGlJMDFLV0Mwek15MVVSVmd0VGkwMk5TSWdkSEpoYm5ObWIzSnRQU0owY21GdWMyeGhkR1VvTlRNNE1pd3dLU0l2UGp4MWMyVWdaR0YwWVMxalBTSXlNQ0lnZUd4cGJtczZhSEpsWmowaUkwMUtXQzB6TXkxVVJWZ3RUaTB5TUNJZ2RISmhibk5tYjNKdFBTSjBjbUZ1YzJ4aGRHVW9OVGd5Tml3d0tTSXZQangxYzJVZ1pHRjBZUzFqUFNJeU9DSWdlR3hwYm1zNmFISmxaajBpSTAxS1dDMHpNeTFVUlZndFRpMHlPQ0lnZEhKaGJuTm1iM0p0UFNKMGNtRnVjMnhoZEdVb05qQTNOaXd3S1NJdlBqeDFjMlVnWkdGMFlTMWpQU0kzTXlJZ2VHeHBibXM2YUhKbFpqMGlJMDFLV0Mwek15MVVSVmd0VGkwM015SWdkSEpoYm5ObWIzSnRQU0owY21GdWMyeGhkR1VvTmpRMk5Td3dLU0l2UGp4MWMyVWdaR0YwWVMxalBTSTNOQ0lnZUd4cGJtczZhSEpsWmowaUkwMUtXQzB6TXkxVVJWZ3RUaTAzTkNJZ2RISmhibk5tYjNKdFBTSjBjbUZ1YzJ4aGRHVW9OamcxT1N3d0tTSXZQangxYzJVZ1pHRjBZUzFqUFNJMk5TSWdlR3hwYm1zNmFISmxaajBpSTAxS1dDMHpNeTFVUlZndFRpMDJOU0lnZEhKaGJuTm1iM0p0UFNKMGNtRnVjMnhoZEdVb056STBPQ3d3S1NJdlBqeDFjMlVnWkdGMFlTMWpQU0kzTUNJZ2VHeHBibXM2YUhKbFpqMGlJMDFLV0Mwek15MVVSVmd0VGkwM01DSWdkSEpoYm5ObWIzSnRQU0owY21GdWMyeGhkR1VvTnpZNU1pd3dLU0l2UGp4MWMyVWdaR0YwWVMxalBTSXlNQ0lnZUd4cGJtczZhSEpsWmowaUkwMUtXQzB6TXkxVVJWZ3RUaTB5TUNJZ2RISmhibk5tYjNKdFBTSjBjbUZ1YzJ4aGRHVW9PREkwT0N3d0tTSXZQangxYzJVZ1pHRjBZUzFqUFNJM015SWdlR3hwYm1zNmFISmxaajBpSTAxS1dDMHpNeTFVUlZndFRpMDNNeUlnZEhKaGJuTm1iM0p0UFNKMGNtRnVjMnhoZEdVb09EUTVPQ3d3S1NJdlBqeDFjMlVnWkdGMFlTMWpQU0kyT1NJZ2VHeHBibXM2YUhKbFpqMGlJMDFLV0Mwek15MVVSVmd0VGkwMk9TSWdkSEpoYm5ObWIzSnRQU0owY21GdWMyeGhkR1VvT0RnNU1pd3dLU0l2UGp4MWMyVWdaR0YwWVMxalBTSTNRU0lnZUd4cGJtczZhSEpsWmowaUkwMUtXQzB6TXkxVVJWZ3RUaTAzUVNJZ2RISmhibk5tYjNKdFBTSjBjbUZ1YzJ4aGRHVW9PVEUzTUN3d0tTSXZQangxYzJVZ1pHRjBZUzFqUFNJMk5TSWdlR3hwYm1zNmFISmxaajBpSTAxS1dDMHpNeTFVUlZndFRpMDJOU0lnZEhKaGJuTm1iM0p0UFNKMGNtRnVjMnhoZEdVb09UWXhOQ3d3S1NJdlBqeDFjMlVnWkdGMFlTMWpQU0l5T1NJZ2VHeHBibXM2YUhKbFpqMGlJMDFLV0Mwek15MVVSVmd0VGkweU9TSWdkSEpoYm5ObWIzSnRQU0owY21GdWMyeGhkR1VvTVRBd05UZ3NNQ2tpTHo0OEwyYytQQzluUGp3dlp6NDhaeUJrWVhSaExXMXRiQzF1YjJSbFBTSnRkSElpSUhSeVlXNXpabTl5YlQwaWRISmhibk5zWVhSbEtEQXNMVEV3TmprdU9Da2lQanhuSUdSaGRHRXRiVzFzTFc1dlpHVTlJbTEwWkNJK1BHY2daR0YwWVMxdGJXd3RibTlrWlQwaWJYVnVaR1Z5SWo0OFp5QmtZWFJoTFcxdGJDMXViMlJsUFNKdGJ5SStQSFZ6WlNCa1lYUmhMV005SWpaRUlpQjRiR2x1YXpwb2NtVm1QU0lqVFVwWUxUTXpMVlJGV0MxT0xUWkVJaTgrUEhWelpTQmtZWFJoTFdNOUlqWXhJaUI0YkdsdWF6cG9jbVZtUFNJalRVcFlMVE16TFZSRldDMU9MVFl4SWlCMGNtRnVjMlp2Y20wOUluUnlZVzV6YkdGMFpTZzRNek1zTUNraUx6NDhkWE5sSUdSaGRHRXRZejBpTnpnaUlIaHNhVzVyT21oeVpXWTlJaU5OU2xndE16TXRWRVZZTFU0dE56Z2lJSFJ5WVc1elptOXliVDBpZEhKaGJuTnNZWFJsS0RFek16TXNNQ2tpTHo0OEwyYytQR2NnWkdGMFlTMXRiV3d0Ym05a1pUMGlWR1ZZUVhSdmJTSWdkSEpoYm5ObWIzSnRQU0owY21GdWMyeGhkR1VvTmpRMUxqUXNMVFkyTWk0MEtTQnpZMkZzWlNnd0xqY3dOeWtpSUdSaGRHRXRiV3A0TFhSbGVHTnNZWE56UFNKUFVrUWlQanhuSUdSaGRHRXRiVzFzTFc1dlpHVTlJbTF6ZFhBaVBqeG5JR1JoZEdFdGJXMXNMVzV2WkdVOUltMXBJajQ4ZFhObElHUmhkR0V0WXowaU1VUTBORVVpSUhoc2FXNXJPbWh5WldZOUlpTk5TbGd0TXpNdFZFVllMVWt0TVVRME5FVWlMejQ4TDJjK1BHY2daR0YwWVMxdGJXd3RibTlrWlQwaWJXOGlJSFJ5WVc1elptOXliVDBpZEhKaGJuTnNZWFJsS0RVMk1pd3lPRGtwSUhOallXeGxLREF1TnpBM0tTSStQSFZ6WlNCa1lYUmhMV005SWpJd016SWlJSGhzYVc1ck9taHlaV1k5SWlOTlNsZ3RNek10VkVWWUxWWXRNakF6TWlJdlBqd3ZaejQ4TDJjK1BDOW5Qand2Wno0OFp5QmtZWFJoTFcxdGJDMXViMlJsUFNKdGFTSWdkSEpoYm5ObWIzSnRQU0owY21GdWMyeGhkR1VvTWpBeU55NDNMREFwSWo0OGRYTmxJR1JoZEdFdFl6MGlNVVEwTkRRaUlIaHNhVzVyT21oeVpXWTlJaU5OU2xndE16TXRWRVZZTFVrdE1VUTBORFFpTHo0OEwyYytQR2NnWkdGMFlTMXRiV3d0Ym05a1pUMGliVzhpSUhSeVlXNXpabTl5YlQwaWRISmhibk5zWVhSbEtESTRNVGd1Tnl3d0tTSStQSFZ6WlNCa1lYUmhMV005SWpJNElpQjRiR2x1YXpwb2NtVm1QU0lqVFVwWUxUTXpMVlJGV0MxT0xUSTRJaTgrUEM5blBqeG5JR1JoZEdFdGJXMXNMVzV2WkdVOUltMXpkWEFpSUhSeVlXNXpabTl5YlQwaWRISmhibk5zWVhSbEtETXlNRGN1Tnl3d0tTSStQR2NnWkdGMFlTMXRiV3d0Ym05a1pUMGliV2tpUGp4MWMyVWdaR0YwWVMxalBTSXhSRFEyTUNJZ2VHeHBibXM2YUhKbFpqMGlJMDFLV0Mwek15MVVSVmd0U1MweFJEUTJNQ0l2UGp3dlp6NDhaeUJrWVhSaExXMXRiQzF1YjJSbFBTSnRieUlnZEhKaGJuTm1iM0p0UFNKMGNtRnVjMnhoZEdVb05UQXlMRFF4TXlrZ2MyTmhiR1VvTUM0M01EY3BJajQ4ZFhObElHUmhkR0V0WXowaU1qQXpNaUlnZUd4cGJtczZhSEpsWmowaUkwMUtXQzB6TXkxVVJWZ3RWaTB5TURNeUlpOCtQQzluUGp3dlp6NDhaeUJrWVhSaExXMXRiQzF1YjJSbFBTSnRieUlnZEhKaGJuTm1iM0p0UFNKMGNtRnVjMnhoZEdVb016azFOQzR4TERBcElqNDhkWE5sSUdSaGRHRXRZejBpTWtNaUlIaHNhVzVyT21oeVpXWTlJaU5OU2xndE16TXRWRVZZTFU0dE1rTWlMejQ4TDJjK1BHY2daR0YwWVMxdGJXd3RibTlrWlQwaWJYTjFjQ0lnZEhKaGJuTm1iM0p0UFNKMGNtRnVjMnhoZEdVb05ETTVPQzQ0TERBcElqNDhaeUJrWVhSaExXMXRiQzF1YjJSbFBTSnRhU0krUEhWelpTQmtZWFJoTFdNOUlqRkVORFJGSWlCNGJHbHVhenBvY21WbVBTSWpUVXBZTFRNekxWUkZXQzFKTFRGRU5EUkZJaTgrUEM5blBqeG5JR1JoZEdFdGJXMXNMVzV2WkdVOUltMXZJaUIwY21GdWMyWnZjbTA5SW5SeVlXNXpiR0YwWlNnMU5qSXNOREV6S1NCelkyRnNaU2d3TGpjd055a2lQangxYzJVZ1pHRjBZUzFqUFNJeU1ETXlJaUI0YkdsdWF6cG9jbVZtUFNJalRVcFlMVE16TFZSRldDMVdMVEl3TXpJaUx6NDhMMmMrUEM5blBqeG5JR1JoZEdFdGJXMXNMVzV2WkdVOUltMXZJaUIwY21GdWMyWnZjbTA5SW5SeVlXNXpiR0YwWlNnMU1qQTFMaklzTUNraVBqeDFjMlVnWkdGMFlTMWpQU0l5T1NJZ2VHeHBibXM2YUhKbFpqMGlJMDFLV0Mwek15MVVSVmd0VGkweU9TSXZQand2Wno0OEwyYytQR2NnWkdGMFlTMXRiV3d0Ym05a1pUMGliWFJrSWlCMGNtRnVjMlp2Y20wOUluUnlZVzV6YkdGMFpTZzFOVGswTGpJc01Da2lQanhuSUdSaGRHRXRiVzFzTFc1dlpHVTlJbTFwSWk4K1BHY2daR0YwWVMxdGJXd3RibTlrWlQwaWJXOGlJSFJ5WVc1elptOXliVDBpZEhKaGJuTnNZWFJsS0RJM055NDRMREFwSWo0OGRYTmxJR1JoZEdFdFl6MGlNMEVpSUhoc2FXNXJPbWh5WldZOUlpTk5TbGd0TXpNdFZFVllMVTR0TTBFaUx6NDhMMmMrUEdjZ1pHRjBZUzF0Yld3dGJtOWtaVDBpYlhSbGVIUWlJSFJ5WVc1elptOXliVDBpZEhKaGJuTnNZWFJsS0Rnek15NDJMREFwSWo0OGRYTmxJR1JoZEdFdFl6MGlORVFpSUhoc2FXNXJPbWh5WldZOUlpTk5TbGd0TXpNdFZFVllMVTR0TkVRaUx6NDhkWE5sSUdSaGRHRXRZejBpTmpFaUlIaHNhVzVyT21oeVpXWTlJaU5OU2xndE16TXRWRVZZTFU0dE5qRWlJSFJ5WVc1elptOXliVDBpZEhKaGJuTnNZWFJsS0RreE55d3dLU0l2UGp4MWMyVWdaR0YwWVMxalBTSTNPQ0lnZUd4cGJtczZhSEpsWmowaUkwMUtXQzB6TXkxVVJWZ3RUaTAzT0NJZ2RISmhibk5tYjNKdFBTSjBjbUZ1YzJ4aGRHVW9NVFF4Tnl3d0tTSXZQangxYzJVZ1pHRjBZUzFqUFNJMk9TSWdlR3hwYm1zNmFISmxaajBpSTAxS1dDMHpNeTFVUlZndFRpMDJPU0lnZEhKaGJuTm1iM0p0UFNKMGNtRnVjMnhoZEdVb01UazBOU3d3S1NJdlBqeDFjMlVnWkdGMFlTMWpQU0kyUkNJZ2VHeHBibXM2YUhKbFpqMGlJMDFLV0Mwek15MVVSVmd0VGkwMlJDSWdkSEpoYm5ObWIzSnRQU0owY21GdWMyeGhkR1VvTWpJeU15d3dLU0l2UGp4MWMyVWdaR0YwWVMxalBTSTNOU0lnZUd4cGJtczZhSEpsWmowaUkwMUtXQzB6TXkxVVJWZ3RUaTAzTlNJZ2RISmhibk5tYjNKdFBTSjBjbUZ1YzJ4aGRHVW9NekExTml3d0tTSXZQangxYzJVZ1pHRjBZUzFqUFNJMlJDSWdlR3hwYm1zNmFISmxaajBpSTAxS1dDMHpNeTFVUlZndFRpMDJSQ0lnZEhKaGJuTm1iM0p0UFNKMGNtRnVjMnhoZEdVb016WXhNaXd3S1NJdlBqeDFjMlVnWkdGMFlTMWpQU0l5TUNJZ2VHeHBibXM2YUhKbFpqMGlJMDFLV0Mwek15MVVSVmd0VGkweU1DSWdkSEpoYm5ObWIzSnRQU0owY21GdWMyeGhkR1VvTkRRME5Td3dLU0l2UGp4MWMyVWdaR0YwWVMxalBTSTJOU0lnZUd4cGJtczZhSEpsWmowaUkwMUtXQzB6TXkxVVJWZ3RUaTAyTlNJZ2RISmhibk5tYjNKdFBTSjBjbUZ1YzJ4aGRHVW9ORFk1TlN3d0tTSXZQangxYzJVZ1pHRjBZUzFqUFNJM09DSWdlR3hwYm1zNmFISmxaajBpSTAxS1dDMHpNeTFVUlZndFRpMDNPQ0lnZEhKaGJuTm1iM0p0UFNKMGNtRnVjMnhoZEdVb05URXpPU3d3S1NJdlBqeDFjMlVnWkdGMFlTMWpQU0kzTUNJZ2VHeHBibXM2YUhKbFpqMGlJMDFLV0Mwek15MVVSVmd0VGkwM01DSWdkSEpoYm5ObWIzSnRQU0owY21GdWMyeGhkR1VvTlRZMk55d3dLU0l2UGp4MWMyVWdaR0YwWVMxalBTSTJOU0lnZUd4cGJtczZhSEpsWmowaUkwMUtXQzB6TXkxVVJWZ3RUaTAyTlNJZ2RISmhibk5tYjNKdFBTSjBjbUZ1YzJ4aGRHVW9Oakl5TXl3d0tTSXZQangxYzJVZ1pHRjBZUzFqUFNJMk15SWdlR3hwYm1zNmFISmxaajBpSTAxS1dDMHpNeTFVUlZndFRpMDJNeUlnZEhKaGJuTm1iM0p0UFNKMGNtRnVjMnhoZEdVb05qWTJOeXd3S1NJdlBqeDFjMlVnWkdGMFlTMWpQU0kzTkNJZ2VHeHBibXM2YUhKbFpqMGlJMDFLV0Mwek15MVVSVmd0VGkwM05DSWdkSEpoYm5ObWIzSnRQU0owY21GdWMyeGhkR1VvTnpFeE1Td3dLU0l2UGp4MWMyVWdaR0YwWVMxalBTSTJOU0lnZUd4cGJtczZhSEpsWmowaUkwMUtXQzB6TXkxVVJWZ3RUaTAyTlNJZ2RISmhibk5tYjNKdFBTSjBjbUZ1YzJ4aGRHVW9OelV3TUN3d0tTSXZQangxYzJVZ1pHRjBZUzFqUFNJMk5DSWdlR3hwYm1zNmFISmxaajBpSTAxS1dDMHpNeTFVUlZndFRpMDJOQ0lnZEhKaGJuTm1iM0p0UFNKMGNtRnVjMnhoZEdVb056azBOQ3d3S1NJdlBqeDFjMlVnWkdGMFlTMWpQU0l5TUNJZ2VHeHBibXM2YUhKbFpqMGlJMDFLV0Mwek15MVVSVmd0VGkweU1DSWdkSEpoYm5ObWIzSnRQU0owY21GdWMyeGhkR1VvT0RVd01Dd3dLU0l2UGp4MWMyVWdaR0YwWVMxalBTSTJOaUlnZUd4cGJtczZhSEpsWmowaUkwMUtXQzB6TXkxVVJWZ3RUaTAyTmlJZ2RISmhibk5tYjNKdFBTSjBjbUZ1YzJ4aGRHVW9PRGMxTUN3d0tTSXZQangxYzJVZ1pHRjBZUzFqUFNJM05TSWdlR3hwYm1zNmFISmxaajBpSTAxS1dDMHpNeTFVUlZndFRpMDNOU0lnZEhKaGJuTm1iM0p0UFNKMGNtRnVjMnhoZEdVb09UQTFOaXd3S1NJdlBqeDFjMlVnWkdGMFlTMWpQU0kzTkNJZ2VHeHBibXM2YUhKbFpqMGlJMDFLV0Mwek15MVVSVmd0VGkwM05DSWdkSEpoYm5ObWIzSnRQU0owY21GdWMyeGhkR1VvT1RZeE1pd3dLU0l2UGp4MWMyVWdaR0YwWVMxalBTSTNOU0lnZUd4cGJtczZhSEpsWmowaUkwMUtXQzB6TXkxVVJWZ3RUaTAzTlNJZ2RISmhibk5tYjNKdFBTSjBjbUZ1YzJ4aGRHVW9NVEF3TURFc01Da2lMejQ4ZFhObElHUmhkR0V0WXowaU56SWlJSGhzYVc1ck9taHlaV1k5SWlOTlNsZ3RNek10VkVWWUxVNHROeklpSUhSeVlXNXpabTl5YlQwaWRISmhibk5zWVhSbEtERXdOVFUzTERBcElpOCtQSFZ6WlNCa1lYUmhMV005SWpZMUlpQjRiR2x1YXpwb2NtVm1QU0lqVFVwWUxUTXpMVlJGV0MxT0xUWTFJaUIwY21GdWMyWnZjbTA5SW5SeVlXNXpiR0YwWlNneE1EazBPU3d3S1NJdlBqeDFjMlVnWkdGMFlTMWpQU0l5TUNJZ2VHeHBibXM2YUhKbFpqMGlJMDFLV0Mwek15MVVSVmd0VGkweU1DSWdkSEpoYm5ObWIzSnRQU0owY21GdWMyeGhkR1VvTVRFek9UTXNNQ2tpTHo0OGRYTmxJR1JoZEdFdFl6MGlOeklpSUhoc2FXNXJPbWh5WldZOUlpTk5TbGd0TXpNdFZFVllMVTR0TnpJaUlIUnlZVzV6Wm05eWJUMGlkSEpoYm5Oc1lYUmxLREV4TmpRekxEQXBJaTgrUEhWelpTQmtZWFJoTFdNOUlqWTFJaUI0YkdsdWF6cG9jbVZtUFNJalRVcFlMVE16TFZSRldDMU9MVFkxSWlCMGNtRnVjMlp2Y20wOUluUnlZVzV6YkdGMFpTZ3hNakF6TlN3d0tTSXZQangxYzJVZ1pHRjBZUzFqUFNJM055SWdlR3hwYm1zNmFISmxaajBpSTAxS1dDMHpNeTFVUlZndFRpMDNOeUlnZEhKaGJuTm1iM0p0UFNKMGNtRnVjMnhoZEdVb01USTBOemtzTUNraUx6NDhkWE5sSUdSaGRHRXRZejBpTmpFaUlIaHNhVzVyT21oeVpXWTlJaU5OU2xndE16TXRWRVZZTFU0dE5qRWlJSFJ5WVc1elptOXliVDBpZEhKaGJuTnNZWFJsS0RFek1qQXhMREFwSWk4K1BIVnpaU0JrWVhSaExXTTlJamN5SWlCNGJHbHVhenBvY21WbVBTSWpUVXBZTFRNekxWUkZXQzFPTFRjeUlpQjBjbUZ1YzJadmNtMDlJblJ5WVc1emJHRjBaU2d4TXpjd01Td3dLU0l2UGp4MWMyVWdaR0YwWVMxalBTSTJOQ0lnZUd4cGJtczZhSEpsWmowaUkwMUtXQzB6TXkxVVJWZ3RUaTAyTkNJZ2RISmhibk5tYjNKdFBTSjBjbUZ1YzJ4aGRHVW9NVFF3T1RNc01Da2lMejQ4ZFhObElHUmhkR0V0WXowaU1qQWlJSGhzYVc1ck9taHlaV1k5SWlOTlNsZ3RNek10VkVWWUxVNHRNakFpSUhSeVlXNXpabTl5YlQwaWRISmhibk5zWVhSbEtERTBOalE1TERBcElpOCtQSFZ6WlNCa1lYUmhMV005SWpZMklpQjRiR2x1YXpwb2NtVm1QU0lqVFVwWUxUTXpMVlJGV0MxT0xUWTJJaUIwY21GdWMyWnZjbTA5SW5SeVlXNXpiR0YwWlNneE5EZzVPU3d3S1NJdlBqeDFjMlVnWkdGMFlTMWpQU0kzTWlJZ2VHeHBibXM2YUhKbFpqMGlJMDFLV0Mwek15MVVSVmd0VGkwM01pSWdkSEpoYm5ObWIzSnRQU0owY21GdWMyeGhkR1VvTVRVeU1EVXNNQ2tpTHo0OGRYTmxJR1JoZEdFdFl6MGlOa1lpSUhoc2FXNXJPbWh5WldZOUlpTk5TbGd0TXpNdFZFVllMVTR0TmtZaUlIUnlZVzV6Wm05eWJUMGlkSEpoYm5Oc1lYUmxLREUxTlRrM0xEQXBJaTgrUEhWelpTQmtZWFJoTFdNOUlqWkVJaUI0YkdsdWF6cG9jbVZtUFNJalRVcFlMVE16TFZSRldDMU9MVFpFSWlCMGNtRnVjMlp2Y20wOUluUnlZVzV6YkdGMFpTZ3hOakE1Tnl3d0tTSXZQangxYzJVZ1pHRjBZUzFqUFNJeU1DSWdlR3hwYm1zNmFISmxaajBpSTAxS1dDMHpNeTFVUlZndFRpMHlNQ0lnZEhKaGJuTm1iM0p0UFNKMGNtRnVjMnhoZEdVb01UWTVNekFzTUNraUx6NDhkWE5sSUdSaGRHRXRZejBpTmtVaUlIaHNhVzVyT21oeVpXWTlJaU5OU2xndE16TXRWRVZZTFU0dE5rVWlJSFJ5WVc1elptOXliVDBpZEhKaGJuTnNZWFJsS0RFM01UZ3dMREFwSWk4K1BIVnpaU0JrWVhSaExXTTlJalkxSWlCNGJHbHVhenBvY21WbVBTSWpUVXBZTFRNekxWUkZXQzFPTFRZMUlpQjBjbUZ1YzJadmNtMDlJblJ5WVc1emJHRjBaU2d4Tnpjek5pd3dLU0l2UGp4MWMyVWdaR0YwWVMxalBTSTNPQ0lnZUd4cGJtczZhSEpsWmowaUkwMUtXQzB6TXkxVVJWZ3RUaTAzT0NJZ2RISmhibk5tYjNKdFBTSjBjbUZ1YzJ4aGRHVW9NVGd4T0RBc01Da2lMejQ4ZFhObElHUmhkR0V0WXowaU56UWlJSGhzYVc1ck9taHlaV1k5SWlOTlNsZ3RNek10VkVWWUxVNHROelFpSUhSeVlXNXpabTl5YlQwaWRISmhibk5zWVhSbEtERTROekE0TERBcElpOCtQSFZ6WlNCa1lYUmhMV005SWpJd0lpQjRiR2x1YXpwb2NtVm1QU0lqVFVwWUxUTXpMVlJGV0MxT0xUSXdJaUIwY21GdWMyWnZjbTA5SW5SeVlXNXpiR0YwWlNneE9UQTVOeXd3S1NJdlBqeDFjMlVnWkdGMFlTMWpQU0kzTXlJZ2VHeHBibXM2YUhKbFpqMGlJMDFLV0Mwek15MVVSVmd0VGkwM015SWdkSEpoYm5ObWIzSnRQU0owY21GdWMyeGhkR1VvTVRrek5EY3NNQ2tpTHo0OGRYTmxJR1JoZEdFdFl6MGlOelFpSUhoc2FXNXJPbWh5WldZOUlpTk5TbGd0TXpNdFZFVllMVTR0TnpRaUlIUnlZVzV6Wm05eWJUMGlkSEpoYm5Oc1lYUmxLREU1TnpReExEQXBJaTgrUEhWelpTQmtZWFJoTFdNOUlqWXhJaUI0YkdsdWF6cG9jbVZtUFNJalRVcFlMVE16TFZSRldDMU9MVFl4SWlCMGNtRnVjMlp2Y20wOUluUnlZVzV6YkdGMFpTZ3lNREV6TUN3d0tTSXZQangxYzJVZ1pHRjBZUzFqUFNJM05DSWdlR3hwYm1zNmFISmxaajBpSTAxS1dDMHpNeTFVUlZndFRpMDNOQ0lnZEhKaGJuTm1iM0p0UFNKMGNtRnVjMnhoZEdVb01qQTJNekFzTUNraUx6NDhkWE5sSUdSaGRHRXRZejBpTmpVaUlIaHNhVzVyT21oeVpXWTlJaU5OU2xndE16TXRWRVZZTFU0dE5qVWlJSFJ5WVc1elptOXliVDBpZEhKaGJuTnNZWFJsS0RJeE1ERTVMREFwSWk4K1BIVnpaU0JrWVhSaExXTTlJa0V3SWlCNGJHbHVhenBvY21WbVBTSWpUVXBZTFRNekxWUkZXQzFPTFVFd0lpQjBjbUZ1YzJadmNtMDlJblJ5WVc1emJHRjBaU2d5TVRRMk15d3dLU0l2UGp3dlp6NDhaeUJrWVhSaExXMXRiQzF1YjJSbFBTSnRjM1Z3SWlCMGNtRnVjMlp2Y20wOUluUnlZVzV6YkdGMFpTZ3lNalUwTmk0MkxEQXBJajQ4WnlCa1lYUmhMVzF0YkMxdWIyUmxQU0p0YVNJK1BIVnpaU0JrWVhSaExXTTlJakZFTkRZd0lpQjRiR2x1YXpwb2NtVm1QU0lqVFVwWUxUTXpMVlJGV0MxSkxURkVORFl3SWk4K1BDOW5QanhuSUdSaGRHRXRiVzFzTFc1dlpHVTlJbTF2SWlCMGNtRnVjMlp2Y20wOUluUnlZVzV6YkdGMFpTZzFNRElzTkRFektTQnpZMkZzWlNnd0xqY3dOeWtpUGp4MWMyVWdaR0YwWVMxalBTSXlNRE15SWlCNGJHbHVhenBvY21WbVBTSWpUVXBZTFRNekxWUkZXQzFXTFRJd016SWlMejQ4TDJjK1BDOW5Qand2Wno0OEwyYytQQzluUGp3dlp6NDhMMmMrUEM5emRtYysiLAoJIlJlYWxWaWV3U2l6ZUpzb24iIDogIntcImhlaWdodFwiOjE0NjQuMjg1NzM2MDgzOTg0NCxcIndpZHRoXCI6OTE3OC41NzExNjY5OTIxODh9Igp9Cg=="/>
    </extobj>
    <extobj name="2384804F-3998-4D57-9195-F3826E402611-10">
      <extobjdata type="2384804F-3998-4D57-9195-F3826E402611" data="ewoJIkltZ1NldHRpbmdKc29uIiA6ICJ7XCJoZWlnaHRcIjo0MS45NjQyODU3MTQyODU3MSxcIndpZHRoXCI6NDU4LjkyODU3MTQyODU3MTR9IiwKCSJMYXRleCIgOiAiJSBCZWxsbWFuIEV4cGVjdGF0aW9uIEVxdWF0aW9uc1xuXFxiZWdpbnthbGlnbn1cblFeXFxwaShzLCBhKSAmPSBcXHN1bV97cyd9IFAocycgXFxtaWQgcywgYSkgXFxCaWdbIFIocywgYSwgcycpICsgXFxnYW1tYSBcXHN1bV97YSd9IFxccGkoYScgXFxtaWQgcycpIFFeXFxwaShzJywgYScpIFxcQmlnXVxuXFxlbmR7YWxpZ259XG4iLAoJIkxhdGV4SW1nQmFzZTY0IiA6ICJQSE4yWnlCNGJXeHVjejBpYUhSMGNEb3ZMM2QzZHk1M015NXZjbWN2TWpBd01DOXpkbWNpSUhkcFpIUm9QU0kyTWk0d056aGxlQ0lnYUdWcFoyaDBQU0kxTGpNek5XVjRJaUJ5YjJ4bFBTSnBiV2NpSUdadlkzVnpZV0pzWlQwaVptRnNjMlVpSUhacFpYZENiM2c5SWpBZ0xURTBNamtnTWpjME16Z3VNeUF5TXpVM0xqa2lJSGh0Ykc1ek9uaHNhVzVyUFNKb2RIUndPaTh2ZDNkM0xuY3pMbTl5Wnk4eE9UazVMM2hzYVc1cklpQmhjbWxoTFdocFpHUmxiajBpZEhKMVpTSWdjM1I1YkdVOUluWmxjblJwWTJGc0xXRnNhV2R1T2lBdE1pNHhNREpsZURzZ2JXRjRMWGRwWkhSb09pQTVPQ1U3SWo0OFpHVm1jejQ4Y0dGMGFDQnBaRDBpVFVwWUxUS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l0VkVWWUxVa3RNVVEzTUVJaUlHUTlJazB4TXpJZ0xURXhVVGs0SUMweE1TQTVPQ0F5TWxZek0wd3hNVEVnTmpGUk1UZzJJREl4T1NBeU1qQWdNek0wVERJeU9DQXpOVGhJTVRrMlVURTFPQ0F6TlRnZ01UUXlJRE0xTlZReE1ETWdNek0yVVRreUlETXlPU0E0TVNBek1UaFVOaklnTWprM1ZEVXpJREk0TlZFMU1TQXlPRFFnTXpnZ01qZzBVVEU1SURJNE5DQXhPU0F5T1RSUk1Ua2dNekF3SURNNElETXlPVlE1TXlBek9URlVNVFkwSURReU9WRXhOekVnTkRNeElETTRPU0EwTXpGUk5UUTVJRFF6TVNBMU5UTWdORE13VVRVM015QTBNak1nTlRjeklEUXdNbEUxTnpNZ016Y3hJRFUwTVNBek5qQlJOVE0xSURNMU9DQTBOeklnTXpVNFNEUXdPRXcwTURVZ016UXhVVE01TXlBeU5qa2dNemt6SURJeU1sRXpPVE1nTVRjd0lEUXdNaUF4TWpsVU5ESXhJRFkxVkRRek1TQXpOMUUwTXpFZ01qQWdOREUzSURWVU16Z3hJQzB4TUZFek56QWdMVEV3SURNMk15QXROMVF6TkRjZ01UZFVNek14SURjM1VUTXpNQ0E0TmlBek16QWdNVEl4VVRNek1DQXhOekFnTXpNNUlESXlObFF6TlRjZ016RTRWRE0yTnlBek5UaElNalk1VERJMk9DQXpOVFJSTWpZNElETTFNU0F5TkRrZ01qYzFWREl3TmlBeE1UUlVNVGMxSURFM1VURTJOQ0F0TVRFZ01UTXlJQzB4TVZ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l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H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SXRWRVZZTFZZdE1qQXpNaUlnWkQwaVRUYzVJRFF6VVRjeklEUXpJRFV5SURRNVZETXdJRFl4VVRNd0lEWTRJRGcxSURJNU0xUXhORFlnTlRJNFVURTJNU0ExTmpBZ01UazRJRFUyTUZFeU1UZ2dOVFl3SURJME1DQTFORFZVTWpZeUlEVXdNVkV5TmpJZ05EazJJREkyTUNBME9EWlJNalU1SURRM09TQXhOek1nTWpZelZEZzBJRFExVkRjNUlEUXpXaUl2UGp4d1lYUm9JR2xrUFNKTlNsZ3RNaTFVUlZndFNTMHhSRFEwTXlJZ1pEMGlUVEk0TnlBMk1qaFJNamczSURZek5TQXlNekFnTmpNM1VUSXdOaUEyTXpjZ01UazVJRFl6T0ZReE9USWdOalE0VVRFNU1pQTJORGtnTVRrMElEWTFPVkV5TURBZ05qYzVJREl3TXlBMk9ERlVNemszSURZNE0xRTFPRGNnTmpneUlEWXdNQ0EyT0RCUk5qWTBJRFkyT1NBM01EY2dOak14VkRjMU1TQTFNekJSTnpVeElEUTFNeUEyT0RVZ016ZzVVVFl4TmlBek1qRWdOVEEzSURNd00xRTFNREFnTXpBeUlEUXdNaUF6TURGSU16QTNUREkzTnlBeE9ESlJNalEzSURZMklESTBOeUExT1ZFeU5EY2dOVFVnTWpRNElEVTBWREkxTlNBMU1GUXlOeklnTkRoVU16QTFJRFEyU0RNek5sRXpORElnTXpjZ016UXlJRE0xVVRNME1pQXhPU0F6TXpVZ05WRXpNekFnTUNBek1Ua2dNRkV6TVRZZ01DQXlPRElnTVZReE9ESWdNbEV4TWpBZ01pQTROeUF5VkRVeElERlJNek1nTVNBek15QXhNVkV6TXlBeE15QXpOaUF5TlZFME1DQTBNU0EwTkNBME0xUTJOeUEwTmxFNU5DQTBOaUF4TWpjZ05EbFJNVFF4SURVeUlERTBOaUEyTVZFeE5Ea2dOalVnTWpFNElETXpPVlF5T0RjZ05qSTRXazAyTkRVZ05UVTBVVFkwTlNBMU5qY2dOalF6SURVM05WUTJNelFnTlRrM1ZEWXdPU0EyTVRsVU5UWXdJRFl6TlZFMU5UTWdOak0ySURRNE1DQTJNemRSTkRZeklEWXpOeUEwTkRVZ05qTTNWRFF4TmlBMk16WlVOREEwSURZek5sRXpPVEVnTmpNMUlETTROaUEyTWpkUk16ZzBJRFl5TVNBek5qY2dOVFV3VkRNek1pQTBNVEpVTXpFMElETTBORkV6TVRRZ016UXlJRE01TlNBek5ESklOREEzU0RRek1GRTFORElnTXpReUlEVTVNQ0F6T1RKUk5qRTNJRFF4T1NBMk16RWdORGN4VkRZME5TQTFOVFJhSWk4K1BIQmhkR2dnYVdROUlrMUtXQzB5TFZSRldDMU9MVEl5TWpNaUlHUTlJazB4TXprZ0xUSTBPVWd4TXpkUk1USTFJQzB5TkRrZ01URTVJQzB5TXpWV01qVXhUREV5TUNBM016ZFJNVE13SURjMU1DQXhNemtnTnpVd1VURTFNaUEzTlRBZ01UVTVJRGN6TlZZdE1qTTFVVEUxTVNBdE1qUTVJREUwTVNBdE1qUTVTREV6T1ZvaUx6NDhjR0YwYUNCcFpEMGlUVXBZTFRJdFZFVllMVXhQTFRWQ0lpQmtQU0pOTWpJMElDMDJORGxXTVRFMU1FZzBOVFZXTVRBNU9VZ3lOelZXTFRVNU9FZzBOVFZXTFRZME9VZ3lNalJhSWk4K1BIQmhkR2dnYVdROUlrMUtXQzB5TFZSRldDMUpMVEZFTkRRMUlpQmtQU0pOTWpNd0lEWXpOMUV5TURNZ05qTTNJREU1T0NBMk16aFVNVGt6SURZME9WRXhPVE1nTmpjMklESXdOQ0EyT0RKUk1qQTJJRFk0TXlBek56Z2dOamd6VVRVMU1DQTJPRElnTlRZMElEWTRNRkUyTWpBZ05qY3lJRFkxT0NBMk5USlVOekV5SURZd05sUTNNek1nTlRZelZEY3pPU0ExTWpsUk56TTVJRFE0TkNBM01UQWdORFExVkRZME15QXpPRFZVTlRjMklETTFNVlExTXpnZ016TTRURFUwTlNBek16TlJOakV5SURJNU5TQTJNVElnTWpJelVUWXhNaUF5TVRJZ05qQTNJREUyTWxRMk1ESWdPREJXTnpGUk5qQXlJRFV6SURZd015QTBNMVEyTVRRZ01qVlVOalF3SURFMlVUWTJPQ0F4TmlBMk9EWWdNemhVTnpFeUlEZzFVVGN4TnlBNU9TQTNNakFnTVRBeVZEY3pOU0F4TURWUk56VTFJREV3TlNBM05UVWdPVE5STnpVMUlEYzFJRGN6TVNBek5sRTJPVE1nTFRJeElEWTBNU0F0TWpGSU5qTXlVVFUzTVNBdE1qRWdOVE14SURSVU5EZzNJRGd5VVRRNE55QXhNRGtnTlRBeUlERTJObFExTVRjZ01qTTVVVFV4TnlBeU9UQWdORGMwSURNeE0xRTBOVGtnTXpJd0lEUTBPU0F6TWpGVU16YzRJRE15TTBnek1EbE1NamMzSURFNU0xRXlORFFnTmpFZ01qUTBJRFU1VVRJME5DQTFOU0F5TkRVZ05UUlVNalV5SURVd1ZESTJPU0EwT0ZRek1ESWdORFpJTXpNelVUTXpPU0F6T0NBek16a2dNemRVTXpNMklERTVVVE16TWlBMklETXlOaUF3U0RNeE1WRXlOelVnTWlBeE9EQWdNbEV4TkRZZ01pQXhNVGNnTWxRM01TQXlWRFV3SURGUk16TWdNU0F6TXlBeE1GRXpNeUF4TWlBek5pQXlORkUwTVNBME15QTBOaUEwTlZFMU1DQTBOaUEyTVNBME5rZzJOMUU1TkNBME5pQXhNamNnTkRsUk1UUXhJRFV5SURFME5pQTJNVkV4TkRrZ05qVWdNakU0SURNek9WUXlPRGNnTmpJNFVUSTROeUEyTXpVZ01qTXdJRFl6TjFwTk5qTXdJRFUxTkZFMk16QWdOVGcySURZd09TQTJNRGhVTlRJeklEWXpObEUxTWpFZ05qTTJJRFV3TUNBMk16WlVORFl5SURZek4wZzBOREJSTXpreklEWXpOeUF6T0RZZ05qSTNVVE00TlNBMk1qUWdNelV5SURRNU5GUXpNVGtnTXpZeFVUTXhPU0F6TmpBZ016ZzRJRE0yTUZFME5qWWdNell4SURRNU1pQXpOamRSTlRVMklETTNOeUExT1RJZ05ESTJVVFl3T0NBME5Ea2dOakU1SURRNE5sUTJNekFnTlRVMFdpSXZQanh3WVhSb0lHbGtQU0pOU2xndE1p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1UeTAxUkNJZ1pEMGlUVEUySURFd09UbFdNVEUxTUVneU5EZFdMVFkwT1VneE5sWXROVGs0U0RFNU5sWXhNRGs1U0RFMldpSXZQand2WkdWbWN6NDhaeUJ6ZEhKdmEyVTlJbU4xY25KbGJuUkRiMnh2Y2lJZ1ptbHNiRDBpWTNWeWNtVnVkRU52Ykc5eUlpQnpkSEp2YTJVdGQybGtkR2c5SWpBaUlIUnlZVzV6Wm05eWJUMGljMk5oYkdVb01Td3RNU2tpUGp4bklHUmhkR0V0Ylcxc0xXNXZaR1U5SW0xaGRHZ2lQanhuSUdSaGRHRXRiVzFzTFc1dlpHVTlJbTEwWVdKc1pTSStQR2NnWkdGMFlTMXRiV3d0Ym05a1pUMGliWFJ5SWlCMGNtRnVjMlp2Y20wOUluUnlZVzV6YkdGMFpTZ3dMREkzT1M0MUtTSStQR2NnWkdGMFlTMXRiV3d0Ym05a1pUMGliWFJrSWo0OFp5QmtZWFJoTFcxdGJDMXViMlJsUFNKdGMzVndJajQ4WnlCa1lYUmhMVzF0YkMxdWIyUmxQU0p0YVNJK1BIVnpaU0JrWVhSaExXTTlJakZFTkRRMElpQjRiR2x1YXpwb2NtVm1QU0lqVFVwWUxUSXRWRVZZTFVrdE1VUTBORFFpTHo0OEwyYytQR2NnWkdGMFlTMXRiV3d0Ym05a1pUMGliV2tpSUhSeVlXNXpabTl5YlQwaWRISmhibk5zWVhSbEtEZ3lOQ3cwTVRNcElITmpZV3hsS0RBdU56QTNLU0krUEhWelpTQmtZWFJoTFdNOUlqRkVOekJDSWlCNGJHbHVhenBvY21WbVBTSWpUVXBZTFRJdFZFVllMVWt0TVVRM01FSWlMejQ4TDJjK1BDOW5QanhuSUdSaGRHRXRiVzFzTFc1dlpHVTlJbTF2SWlCMGNtRnVjMlp2Y20wOUluUnlZVzV6YkdGMFpTZ3hNamMzTGpFc01Da2lQangxYzJVZ1pHRjBZUzFqUFNJeU9DSWdlR3hwYm1zNmFISmxaajBpSTAxS1dDMHlMVlJGV0MxT0xUSTRJaTgrUEM5blBqeG5JR1JoZEdFdGJXMXNMVzV2WkdVOUltMXBJaUIwY21GdWMyWnZjbTA5SW5SeVlXNXpiR0YwWlNneE5qWTJMakVzTUNraVBqeDFjMlVnWkdGMFlTMWpQU0l4UkRRMk1DSWdlR3hwYm1zNmFISmxaajBpSTAxS1dDMHlMVlJGV0MxSkxURkVORFl3SWk4K1BDOW5QanhuSUdSaGRHRXRiVzFzTFc1dlpHVTlJbTF2SWlCMGNtRnVjMlp2Y20wOUluUnlZVzV6YkdGMFpTZ3lNVE0xTGpFc01Da2lQangxYzJVZ1pHRjBZUzFqUFNJeVF5SWdlR3hwYm1zNmFISmxaajBpSTAxS1dDMHlMVlJGV0MxT0xUSkRJaTgrUEM5blBqeG5JR1JoZEdFdGJXMXNMVzV2WkdVOUltMXBJaUIwY21GdWMyWnZjbTA5SW5SeVlXNXpiR0YwWlNneU5UYzVMamNzTUNraVBqeDFjMlVnWkdGMFlTMWpQU0l4UkRRMFJTSWdlR3hwYm1zNmFISmxaajBpSTAxS1dDMHlMVlJGV0MxSkxURkVORFJGSWk4K1BDOW5QanhuSUdSaGRHRXRiVzFzTFc1dlpHVTlJbTF2SWlCMGNtRnVjMlp2Y20wOUluUnlZVzV6YkdGMFpTZ3pNVEE0TGpjc01Da2lQangxYzJVZ1pHRjBZUzFqUFNJeU9TSWdlR3hwYm1zNmFISmxaajBpSTAxS1dDMHlMVlJGV0MxT0xUSTVJaTgrUEM5blBqd3ZaejQ4WnlCa1lYUmhMVzF0YkMxdWIyUmxQU0p0ZEdRaUlIUnlZVzV6Wm05eWJUMGlkSEpoYm5Oc1lYUmxLRE0wT1RjdU55d3dLU0krUEdjZ1pHRjBZUzF0Yld3dGJtOWtaVDBpYldraUx6NDhaeUJrWVhSaExXMXRiQzF1YjJSbFBTSnRieUlnZEhKaGJuTm1iM0p0UFNKMGNtRnVjMnhoZEdVb01qYzNMamdzTUNraVBqeDFjMlVnWkdGMFlTMWpQU0l6UkNJZ2VHeHBibXM2YUhKbFpqMGlJMDFLV0MweUxWUkZXQzFPTFRORUlpOCtQQzluUGp4bklHUmhkR0V0Ylcxc0xXNXZaR1U5SW0xMWJtUmxjaUlnZEhKaGJuTm1iM0p0UFNKMGNtRnVjMnhoZEdVb01UTXpNeTQyTERBcElqNDhaeUJrWVhSaExXMXRiQzF1YjJSbFBTSnRieUkrUEhWelpTQmtZWFJoTFdNOUlqSXlNVEVpSUhoc2FXNXJPbWh5WldZOUlpTk5TbGd0TWkxVVJWZ3RURTh0TWpJeE1TSXZQand2Wno0OFp5QmtZWFJoTFcxdGJDMXViMlJsUFNKVVpWaEJkRzl0SWlCMGNtRnVjMlp2Y20wOUluUnlZVzV6YkdGMFpTZzBOVGd1TVN3dE1URXdNUzQwS1NCelkyRnNaU2d3TGpjd055a2lJR1JoZEdFdGJXcDRMWFJsZUdOc1lYTnpQU0pQVWtRaVBqeG5JR1JoZEdFdGJXMXNMVzV2WkdVOUltMXpkWEFpUGp4bklHUmhkR0V0Ylcxc0xXNXZaR1U5SW0xcElqNDhkWE5sSUdSaGRHRXRZejBpTVVRME5qQWlJSGhzYVc1ck9taHlaV1k5SWlOTlNsZ3RNaTFVUlZndFNTMHhSRFEyTUNJdlBqd3ZaejQ4WnlCa1lYUmhMVzF0YkMxdWIyUmxQU0p0YnlJZ2RISmhibk5tYjNKdFBTSjBjbUZ1YzJ4aGRHVW9OVEF5TERJNE9Ta2djMk5oYkdVb01DNDNNRGNwSWo0OGRYTmxJR1JoZEdFdFl6MGlNakF6TWlJZ2VHeHBibXM2YUhKbFpqMGlJMDFLV0MweUxWUkZXQzFXTFRJd016SWlMejQ4TDJjK1BDOW5Qand2Wno0OEwyYytQR2NnWkdGMFlTMXRiV3d0Ym05a1pUMGliV2tpSUhSeVlXNXpabTl5YlQwaWRISmhibk5zWVhSbEtESTVORFF1TWl3d0tTSStQSFZ6WlNCa1lYUmhMV005SWpGRU5EUXpJaUI0YkdsdWF6cG9jbVZtUFNJalRVcFlMVEl0VkVWWUxVa3RNVVEwTkRNaUx6NDhMMmMrUEdjZ1pHRjBZUzF0Yld3dGJtOWtaVDBpYlc4aUlIUnlZVzV6Wm05eWJUMGlkSEpoYm5Oc1lYUmxLRE0yT1RVdU1pd3dLU0krUEhWelpTQmtZWFJoTFdNOUlqSTRJaUI0YkdsdWF6cG9jbVZtUFNJalRVcFlMVEl0VkVWWUxVNHRNamdpTHo0OEwyYytQR2NnWkdGMFlTMXRiV3d0Ym05a1pUMGliWE4xY0NJZ2RISmhibk5tYjNKdFBTSjBjbUZ1YzJ4aGRHVW9OREE0TkM0eUxEQXBJajQ4WnlCa1lYUmhMVzF0YkMxdWIyUmxQU0p0YVNJK1BIVnpaU0JrWVhSaExXTTlJakZFTkRZd0lpQjRiR2x1YXpwb2NtVm1QU0lqVFVwWUxUSXRWRVZZTFVrdE1VUTBOakFpTHo0OEwyYytQR2NnWkdGMFlTMXRiV3d0Ym05a1pUMGliVzhpSUhSeVlXNXpabTl5YlQwaWRISmhibk5zWVhSbEtEVXdNaXcwTVRNcElITmpZV3hsS0RBdU56QTNLU0krUEhWelpTQmtZWFJoTFdNOUlqSXdNeklpSUhoc2FXNXJPbWh5WldZOUlpTk5TbGd0TWkxVVJWZ3RWaTB5TURNeUlpOCtQQzluUGp3dlp6NDhaeUJrWVhSaExXMXRiQzF1YjJSbFBTSnRieUlnZEhKaGJuTm1iM0p0UFNKMGNtRnVjMnhoZEdVb05URXdPQzQxTERBcElqNDhkWE5sSUdSaGRHRXRZejBpTWpJeU15SWdlR3hwYm1zNmFISmxaajBpSTAxS1dDMHlMVlJGV0MxT0xUSXlNak1pTHo0OEwyYytQR2NnWkdGMFlTMXRiV3d0Ym05a1pUMGliV2tpSUhSeVlXNXpabTl5YlQwaWRISmhibk5zWVhSbEtEVTJOalF1TWl3d0tTSStQSFZ6WlNCa1lYUmhMV005SWpGRU5EWXdJaUI0YkdsdWF6cG9jbVZtUFNJalRVcFlMVEl0VkVWWUxVa3RNVVEwTmpBaUx6NDhMMmMrUEdjZ1pHRjBZUzF0Yld3dGJtOWtaVDBpYlc4aUlIUnlZVzV6Wm05eWJUMGlkSEpoYm5Oc1lYUmxLRFl4TXpNdU1pd3dLU0krUEhWelpTQmtZWFJoTFdNOUlqSkRJaUI0YkdsdWF6cG9jbVZtUFNJalRVcFlMVEl0VkVWWUxVNHRNa01pTHo0OEwyYytQR2NnWkdGMFlTMXRiV3d0Ym05a1pUMGliV2tpSUhSeVlXNXpabTl5YlQwaWRISmhibk5zWVhSbEtEWTFOemN1T1N3d0tTSStQSFZ6WlNCa1lYUmhMV005SWpGRU5EUkZJaUI0YkdsdWF6cG9jbVZtUFNJalRVcFlMVEl0VkVWWUxVa3RNVVEwTkVVaUx6NDhMMmMrUEdjZ1pHRjBZUzF0Yld3dGJtOWtaVDBpYlc4aUlIUnlZVzV6Wm05eWJUMGlkSEpoYm5Oc1lYUmxLRGN4TURZdU9Td3dLU0krUEhWelpTQmtZWFJoTFdNOUlqSTVJaUI0YkdsdWF6cG9jbVZtUFNJalRVcFlMVEl0VkVWWUxVNHRNamtpTHo0OEwyYytQR2NnWkdGMFlTMXRiV3d0Ym05a1pUMGlWR1ZZUVhSdmJTSWdaR0YwWVMxdGFuZ3RkR1Y0WTJ4aGMzTTlJazlTUkNJZ2RISmhibk5tYjNKdFBTSjBjbUZ1YzJ4aGRHVW9OelE1TlM0NUxEQXBJajQ4WnlCa1lYUmhMVzF0YkMxdWIyUmxQU0p0YnlJZ2RISmhibk5tYjNKdFBTSjBjbUZ1YzJ4aGRHVW9NQ0F0TUM0MUtTSStQSFZ6WlNCa1lYUmhMV005SWpWQ0lpQjRiR2x1YXpwb2NtVm1QU0lqVFVwWUxUSXRWRVZZTFV4UExUVkNJaTgrUEM5blBqd3ZaejQ4WnlCa1lYUmhMVzF0YkMxdWIyUmxQU0p0YVNJZ2RISmhibk5tYjNKdFBTSjBjbUZ1YzJ4aGRHVW9OemsyTnk0NUxEQXBJajQ4ZFhObElHUmhkR0V0WXowaU1VUTBORFVpSUhoc2FXNXJPbWh5WldZOUlpTk5TbGd0TWkxVVJWZ3RTUzB4UkRRME5TSXZQand2Wno0OFp5QmtZWFJoTFcxdGJDMXViMlJsUFNKdGJ5SWdkSEpoYm5ObWIzSnRQU0owY21GdWMyeGhkR1VvT0RjeU5pNDVMREFwSWo0OGRYTmxJR1JoZEdFdFl6MGlNamdpSUhoc2FXNXJPbWh5WldZOUlpTk5TbGd0TWkxVVJWZ3RUaTB5T0NJdlBqd3ZaejQ4WnlCa1lYUmhMVzF0YkMxdWIyUmxQU0p0YVNJZ2RISmhibk5tYjNKdFBTSjBjbUZ1YzJ4aGRHVW9PVEV4TlM0NUxEQXBJajQ4ZFhObElHUmhkR0V0WXowaU1VUTBOakFpSUhoc2FXNXJPbWh5WldZOUlpTk5TbGd0TWkxVVJWZ3RTUzB4UkRRMk1DSXZQand2Wno0OFp5QmtZWFJoTFcxdGJDMXViMlJsUFNKdGJ5SWdkSEpoYm5ObWIzSnRQU0owY21GdWMyeGhkR1VvT1RVNE5DNDVMREFwSWo0OGRYTmxJR1JoZEdFdFl6MGlNa01pSUhoc2FXNXJPbWh5WldZOUlpTk5TbGd0TWkxVVJWZ3RUaTB5UXlJdlBqd3ZaejQ4WnlCa1lYUmhMVzF0YkMxdWIyUmxQU0p0YVNJZ2RISmhibk5tYjNKdFBTSjBjbUZ1YzJ4aGRHVW9NVEF3TWprdU5pd3dLU0krUEhWelpTQmtZWFJoTFdNOUlqRkVORFJGSWlCNGJHbHVhenBvY21WbVBTSWpUVXBZTFRJdFZFVllMVWt0TVVRME5FVWlMejQ4TDJjK1BHY2daR0YwWVMxdGJXd3RibTlrWlQwaWJXOGlJSFJ5WVc1elptOXliVDBpZEhKaGJuTnNZWFJsS0RFd05UVTRMallzTUNraVBqeDFjMlVnWkdGMFlTMWpQU0l5UXlJZ2VHeHBibXM2YUhKbFpqMGlJMDFLV0MweUxWUkZXQzFPTFRKRElpOCtQQzluUGp4bklHUmhkR0V0Ylcxc0xXNXZaR1U5SW0xemRYQWlJSFJ5WVc1elptOXliVDBpZEhKaGJuTnNZWFJsS0RFeE1EQXpMakl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VRjME9TNDNMREFwSWo0OGRYTmxJR1JoZEdFdFl6MGlNamtpSUhoc2FXNXJPbWh5WldZOUlpTk5TbGd0TWkxVVJWZ3RUaTB5T1NJdlBqd3ZaejQ4WnlCa1lYUmhMVzF0YkMxdWIyUmxQU0p0YnlJZ2RISmhibk5tYjNKdFBTSjBjbUZ1YzJ4aGRHVW9NVEl6TmpBdU9Td3dLU0krUEhWelpTQmtZWFJoTFdNOUlqSkNJaUI0YkdsdWF6cG9jbVZtUFNJalRVcFlMVEl0VkVWWUxVNHRNa0lpTHo0OEwyYytQR2NnWkdGMFlTMXRiV3d0Ym05a1pUMGliV2tpSUhSeVlXNXpabTl5YlQwaWRISmhibk5zWVhSbEtERXpNell4TGpFc01Da2lQangxYzJVZ1pHRjBZUzFqUFNJeFJEWkdSU0lnZUd4cGJtczZhSEpsWmowaUkwMUtXQzB5TFZSRldDMUpMVEZFTmtaRklpOCtQQzluUGp4bklHUmhkR0V0Ylcxc0xXNXZaR1U5SW0xMWJtUmxjaUlnZEhKaGJuTm1iM0p0UFNKMGNtRnVjMnhoZEdVb01UUXdOekF1T0N3d0tTSStQR2NnWkdGMFlTMXRiV3d0Ym05a1pUMGliVzhpUGp4MWMyVWdaR0YwWVMxalBTSXlNakV4SWlCNGJHbHVhenBvY21WbVBTSWpUVXBZTFRJdFZFVllMVXhQTFRJeU1URWlMejQ4TDJjK1BHY2daR0YwWVMxdGJXd3RibTlrWlQwaVZHVllRWFJ2YlNJZ2RISmhibk5tYjNKdFBTSjBjbUZ1YzJ4aGRHVW9ORE0yTGprc0xURXhNREV1TkNrZ2MyTmhiR1VvTUM0M01EY3BJaUJrWVhSaExXMXFlQzEwWlhoamJHRnpjejBpVDFKRUlqNDhaeUJrWVhSaExXMXRiQzF1YjJSbFBTSnRjM1Z3SWo0OFp5QmtZWFJoTFcxdGJDMXViMlJsUFNKdGFTSStQSFZ6WlNCa1lYUmhMV005SWpGRU5EUkZJaUI0YkdsdWF6cG9jbVZtUFNJalRVcFlMVEl0VkVWWUxVa3RNVVEwTkVVaUx6NDhMMmMrUEdjZ1pHRjBZUzF0Yld3dGJtOWtaVDBpYlc4aUlIUnlZVzV6Wm05eWJUMGlkSEpoYm5Oc1lYUmxLRFUyTWl3eU9Ea3BJSE5qWVd4bEtEQXVOekEzS1NJK1BIVnpaU0JrWVhSaExXTTlJakl3TXpJaUlIaHNhVzVyT21oeVpXWTlJaU5OU2xndE1pMVVSVmd0VmkweU1ETXlJaTgrUEM5blBqd3ZaejQ4TDJjK1BDOW5QanhuSUdSaGRHRXRiVzFzTFc1dlpHVTlJbTFwSWlCMGNtRnVjMlp2Y20wOUluUnlZVzV6YkdGMFpTZ3hOVFk0TVM0MUxEQXBJajQ4ZFhObElHUmhkR0V0WXowaU1VUTNNRUlpSUhoc2FXNXJPbWh5WldZOUlpTk5TbGd0TWkxVVJWZ3RTUzB4UkRjd1FpSXZQand2Wno0OFp5QmtZWFJoTFcxdGJDMXViMlJsUFNKdGJ5SWdkSEpoYm5ObWIzSnRQU0owY21GdWMyeGhkR1VvTVRZeU5URXVOU3d3S1NJK1BIVnpaU0JrWVhSaExXTTlJakk0SWlCNGJHbHVhenBvY21WbVBTSWpUVXBZTFRJdFZFVllMVTR0TWpnaUx6NDhMMmMrUEdjZ1pHRjBZUzF0Yld3dGJtOWtaVDBpYlhOMWNDSWdkSEpoYm5ObWIzSnRQU0owY21GdWMyeGhkR1VvTVRZMk5EQXVOU3d3S1NJK1BHY2daR0YwWVMxdGJXd3RibTlrWlQwaWJXa2lQangxYzJVZ1pHRjBZUzFqUFNJeFJEUTBSU0lnZUd4cGJtczZhSEpsWmowaUkwMUtXQzB5TFZSRldDMUpMVEZFTkRSRklpOCtQQzluUGp4bklHUmhkR0V0Ylcxc0xXNXZaR1U5SW0xdklpQjBjbUZ1YzJadmNtMDlJblJ5WVc1emJHRjBaU2cxTmpJc05ERXpLU0J6WTJGc1pTZ3dMamN3TnlraVBqeDFjMlVnWkdGMFlTMWpQU0l5TURNeUlpQjRiR2x1YXpwb2NtVm1QU0lqVFVwWUxUSXRWRVZZTFZZdE1qQXpNaUl2UGp3dlp6NDhMMmMrUEdjZ1pHRjBZUzF0Yld3dGJtOWtaVDBpYlc4aUlIUnlZVzV6Wm05eWJUMGlkSEpoYm5Oc1lYUmxLREUzTnpJMExqY3NNQ2tpUGp4MWMyVWdaR0YwWVMxalBTSXlNakl6SWlCNGJHbHVhenBvY21WbVBTSWpUVXBZTFRJdFZFVllMVTR0TWpJeU15SXZQand2Wno0OFp5QmtZWFJoTFcxdGJDMXViMlJsUFNKdGMzVndJaUIwY21GdWMyWnZjbTA5SW5SeVlXNXpiR0YwWlNneE9ESTRNQzQxTERBcElqNDhaeUJrWVhSaExXMXRiQzF1YjJSbFBTSnRhU0krUEhWelpTQmtZWFJoTFdNOUlqRkVORFl3SWlCNGJHbHVhenBvY21WbVBTSWpUVXBZTFRJdFZFVllMVWt0TVVRME5qQWlMejQ4TDJjK1BHY2daR0YwWVMxdGJXd3RibTlrWlQwaWJXOGlJSFJ5WVc1elptOXliVDBpZEhKaGJuTnNZWFJsS0RVd01pdzBNVE1wSUhOallXeGxLREF1TnpBM0tTSStQSFZ6WlNCa1lYUmhMV005SWpJd016SWlJSGhzYVc1ck9taHlaV1k5SWlOTlNsZ3RNaTFVUlZndFZpMHlNRE15SWk4K1BDOW5Qand2Wno0OFp5QmtZWFJoTFcxdGJDMXViMlJsUFNKdGJ5SWdkSEpoYm5ObWIzSnRQU0owY21GdWMyeGhkR1VvTVRrd01qWXVPU3d3S1NJK1BIVnpaU0JrWVhSaExXTTlJakk1SWlCNGJHbHVhenBvY21WbVBTSWpUVXBZTFRJdFZFVllMVTR0TWpraUx6NDhMMmMrUEdjZ1pHRjBZUzF0Yld3dGJtOWtaVDBpYlhOMWNDSWdkSEpoYm5ObWIzSnRQU0owY21GdWMyeGhkR1VvTVRrME1UVXVPU3d3S1NJK1BHY2daR0YwWVMxdGJXd3RibTlrWlQwaWJXa2lQangxYzJVZ1pHRjBZUzFqUFNJeFJEUTBOQ0lnZUd4cGJtczZhSEpsWmowaUkwMUtXQzB5TFZSRldDMUpMVEZFTkRRMElpOCtQQzluUGp4bklHUmhkR0V0Ylcxc0xXNXZaR1U5SW0xcElpQjBjbUZ1YzJadmNtMDlJblJ5WVc1emJHRjBaU2c0TWpRc05ERXpLU0J6WTJGc1pTZ3dMamN3TnlraVBqeDFjMlVnWkdGMFlTMWpQU0l4UkRjd1FpSWdlR3hwYm1zNmFISmxaajBpSTAxS1dDMHlMVlJGV0MxSkxURkVOekJDSWk4K1BDOW5Qand2Wno0OFp5QmtZWFJoTFcxdGJDMXViMlJsUFNKdGJ5SWdkSEpoYm5ObWIzSnRQU0owY21GdWMyeGhkR1VvTWpBMk9UTXNNQ2tpUGp4MWMyVWdaR0YwWVMxalBTSXlPQ0lnZUd4cGJtczZhSEpsWmowaUkwMUtXQzB5TFZSRldDMU9MVEk0SWk4K1BDOW5QanhuSUdSaGRHRXRiVzFzTFc1dlpHVTlJbTF6ZFhBaUlIUnlZVzV6Wm05eWJUMGlkSEpoYm5Oc1lYUmxLREl4TURneUxEQXBJajQ4WnlCa1lYUmhMVzF0YkMxdWIyUmxQU0p0YVNJK1BIVnpaU0JrWVhSaExXTTlJakZFTkRZd0lpQjRiR2x1YXpwb2NtVm1QU0lqVFVwWUxUSXRWRVZZTFVrdE1VUTBOakFpTHo0OEwyYytQR2NnWkdGMFlTMXRiV3d0Ym05a1pUMGliVzhpSUhSeVlXNXpabTl5YlQwaWRISmhibk5zWVhSbEtEVXdNaXcwTVRNcElITmpZV3hsS0RBdU56QTNLU0krUEhWelpTQmtZWFJoTFdNOUlqSXdNeklpSUhoc2FXNXJPbWh5WldZOUlpTk5TbGd0TWkxVVJWZ3RWaTB5TURNeUlpOCtQQzluUGp3dlp6NDhaeUJrWVhSaExXMXRiQzF1YjJSbFBTSnRieUlnZEhKaGJuTm1iM0p0UFNKMGNtRnVjMnhoZEdVb01qRTRNamd1TkN3d0tTSStQSFZ6WlNCa1lYUmhMV005SWpKRElpQjRiR2x1YXpwb2NtVm1QU0lqVFVwWUxUSXRWRVZZTFU0dE1rTWlMejQ4TDJjK1BHY2daR0YwWVMxdGJXd3RibTlrWlQwaWJYTjFjQ0lnZEhKaGJuTm1iM0p0UFNKMGNtRnVjMnhoZEdVb01qSXlOek11TVN3d0tTSStQR2NnWkdGMFlTMXRiV3d0Ym05a1pUMGliV2tpUGp4MWMyVWdaR0YwWVMxalBTSXhSRFEwUlNJZ2VHeHBibXM2YUhKbFpqMGlJMDFLV0MweUxWUkZXQzFKTFRGRU5EUkZJaTgrUEM5blBqeG5JR1JoZEdFdGJXMXNMVzV2WkdVOUltMXZJaUIwY21GdWMyWnZjbTA5SW5SeVlXNXpiR0YwWlNnMU5qSXNOREV6S1NCelkyRnNaU2d3TGpjd055a2lQangxYzJVZ1pHRjBZUzFqUFNJeU1ETXlJaUI0YkdsdWF6cG9jbVZtUFNJalRVcFlMVEl0VkVWWUxWWXRNakF6TWlJdlBqd3ZaejQ4TDJjK1BHY2daR0YwWVMxdGJXd3RibTlrWlQwaWJXOGlJSFJ5WVc1elptOXliVDBpZEhKaGJuTnNZWFJsS0RJek1EYzVMallzTUNraVBqeDFjMlVnWkdGMFlTMWpQU0l5T1NJZ2VHeHBibXM2YUhKbFpqMGlJMDFLV0MweUxWUkZXQzFPTFRJNUlpOCtQQzluUGp4bklHUmhkR0V0Ylcxc0xXNXZaR1U5SWxSbFdFRjBiMjBpSUdSaGRHRXRiV3A0TFhSbGVHTnNZWE56UFNKUFVrUWlJSFJ5WVc1elptOXliVDBpZEhKaGJuTnNZWFJsS0RJek5EWTRMallzTUNraVBqeG5JR1JoZEdFdGJXMXNMVzV2WkdVOUltMXZJaUIwY21GdWMyWnZjbTA5SW5SeVlXNXpiR0YwWlNnd0lDMHdMalVwSWo0OGRYTmxJR1JoZEdFdFl6MGlOVVFpSUhoc2FXNXJPbWh5WldZOUlpTk5TbGd0TWkxVVJWZ3RURTh0TlVRaUx6NDhMMmMrUEM5blBqd3ZaejQ4TDJjK1BDOW5Qand2Wno0OEwyYytQQzl6ZG1jKyIsCgkiUmVhbFZpZXdTaXplSnNvbiIgOiAie1wiaGVpZ2h0XCI6ODM5LjI4NTczNjA4Mzk4NDQsXCJ3aWR0aFwiOjkxNzguNTcxMTY2OTkyMTg4fSIKfQo="/>
    </extobj>
    <extobj name="2384804F-3998-4D57-9195-F3826E402611-11">
      <extobjdata type="2384804F-3998-4D57-9195-F3826E402611" data="ewoJIkltZ1NldHRpbmdKc29uIiA6ICJ7XCJoZWlnaHRcIjozMy4wMzU3MTQyODU3MTQyODUsXCJ3aWR0aFwiOjQ1MS43ODU3MTQyODU3MTQyfSIsCgkiTGF0ZXgiIDogIlEoc190LCBhX3QpIFxcZ2V0cyBRKHNfdCwgYV90KSBcbisgXFxhbHBoYSBcXEJpZ1sgcl90ICsgXFxnYW1tYSBcXG1heF97YX0gUShzX3t0KzF9LCBhKSAtIFEoc190LCBhX3QpIFxcQmlnXVxuXG4iLAoJIkxhdGV4SW1nQmFzZTY0IiA6ICJQSE4yWnlCNGJXeHVjejBpYUhSMGNEb3ZMM2QzZHk1M015NXZjbWN2TWpBd01DOXpkbWNpSUhkcFpIUm9QU0kxT0M0d016WmxlQ0lnYUdWcFoyaDBQU0kwTGpJeU5XVjRJaUJ5YjJ4bFBTSnBiV2NpSUdadlkzVnpZV0pzWlQwaVptRnNjMlVpSUhacFpYZENiM2c5SWpBZ0xURXhORGt1TlNBeU5UWTFNUzQzSURFNE5qY3VOaUlnZUcxc2JuTTZlR3hwYm1zOUltaDBkSEE2THk5M2QzY3Vkek11YjNKbkx6RTVPVGt2ZUd4cGJtc2lJR0Z5YVdFdGFHbGtaR1Z1UFNKMGNuVmxJaUJ6ZEhsc1pUMGlkbVZ5ZEdsallXd3RZV3hwWjI0NklDMHhMall5TldWNE95QnRZWGd0ZDJsa2RHZzZJRGs0SlRzaVBqeGtaV1p6UGp4d1lYUm9JR2xrUFNKTlNsZ3RNVFl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FM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m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Uy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1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5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U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Z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VF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UWXRWRVZZTFVrdE1VUTJSa01pSUdROUlrMHpOQ0F4TlRaUk16UWdNamN3SURFeU1DQXpOVFpVTXpBNUlEUTBNbEV6TnprZ05EUXlJRFF5TVNBME1ESlVORGM0SURNd05GRTBPRFFnTWpjMUlEUTROU0F5TXpkV01qQTRVVFV6TkNBeU9ESWdOVFl3SURNM05GRTFOalFnTXpnNElEVTJOaUF6T1RCVU5UZ3lJRE01TTFFMk1ETWdNemt6SURZd015QXpPRFZSTmpBeklETTNOaUExT1RRZ016UTJWRFUxT0NBeU5qRlVORGszSURFMk1VdzBPRFlnTVRRM1REUTROeUF4TWpOUk5EZzVJRFkzSURRNU5TQTBOMVExTVRRZ01qWlJOVEk0SURJNElEVTBNQ0F6TjFRMU5UY2dOakJSTlRVNUlEWTNJRFUyTWlBMk9GUTFOemNnTnpCUk5UazNJRGN3SURVNU55QTJNbEUxT1RjZ05UWWdOVGt4SURRelVUVTNPU0F4T1NBMU5UWWdOVlExTVRJZ0xURXdTRFV3TlZFME16Z2dMVEV3SURReE5DQTJNa3cwTVRFZ05qbE1OREF3SURZeFVUTTVNQ0ExTXlBek56QWdOREZVTXpJMUlERTRWREkyTnlBdE1sUXlNRE1nTFRFeFVURXlOQ0F0TVRFZ056a2dNemxVTXpRZ01UVTJXazB5TURnZ01qWlJNalUzSURJMklETXdOaUEwTjFRek56a2dPVEJNTkRBeklERXhNbEUwTURFZ01qVTFJRE01TmlBeU9UQlJNemd5SURRd05TQXpNRFFnTkRBMVVUSXpOU0EwTURVZ01UZ3pJRE16TWxFeE5UWWdNamt5SURFek9TQXlNalJVTVRJeElERXlNRkV4TWpFZ056RWdNVFEySURRNVZESXdPQ0F5TmxvaUx6NDhjR0YwYUNCcFpEMGlUVXBZTFRFMkxWUkZXQzFNVHkwMVFpSWdaRDBpVFRJeU5DQXROalE1VmpFeE5UQklORFUxVmpFd09UbElNamMxVmkwMU9UaElORFUxVmkwMk5EbElNakkwV2lJdlBqeHdZWFJvSUdsa1BTSk5TbGd0TVRZ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UWXRWRVZZTFVrdE1VUTJSa1VpSUdROUlrMHpNU0F5TkRsUk1URWdNalE1SURFeElESTFPRkV4TVNBeU56VWdNallnTXpBMFZEWTJJRE0yTlZReE1qa2dOREU0VkRJd05pQTBOREZSTWpNeklEUTBNU0F5TXprZ05EUXdVVEk0TnlBME1qa2dNekU0SURNNE5sUXpOekVnTWpVMVVUTTROU0F4T1RVZ016ZzFJREUzTUZFek9EVWdNVFkySURNNE5pQXhOalpNTXprNElERTVNMUUwTVRnZ01qUTBJRFEwTXlBek1EQlVORGcySURNNU1WUTFNRGdnTkRNd1VUVXhNQ0EwTXpFZ05USTBJRFF6TVVnMU16ZFJOVFF6SURReU5TQTFORE1nTkRJeVVUVTBNeUEwTVRnZ05USXlJRE0zT0ZRME5qTWdNalV4VkRNNU1TQTNNVkV6T0RVZ05UVWdNemM0SURaVU16VTNJQzB4TURCUk16UXhJQzB4TmpVZ016TXdJQzB4T1RCVU16QXpJQzB5TVRaUk1qZzJJQzB5TVRZZ01qZzJJQzB4T0RoUk1qZzJJQzB4TXpnZ016UXdJRE15VERNME5pQTFNVXd6TkRjZ05qbFJNelE0SURjNUlETTBPQ0F4TURCUk16UTRJREkxTnlBeU9URWdNekUzVVRJMU1TQXpOVFVnTVRrMklETTFOVkV4TkRnZ016VTFJREV3T0NBek1qbFVOVEVnTWpZd1VUUTVJREkxTVNBME55QXlOVEZSTkRVZ01qUTVJRE14SURJME9Wb2lMejQ4Y0dGMGFDQnBaRDBpVFVwWUxURTJMVlJGV0MxT0xUWkVJaUJrUFNKTk5ERWdORFpJTlRWUk9UUWdORFlnTVRBeUlEWXdWalk0VVRFd01pQTNOeUF4TURJZ09URlVNVEF5SURFeU1sUXhNRE1nTVRZeFZERXdNeUF5TUROUk1UQXpJREl6TkNBeE1ETWdNalk1VkRFd01pQXpNamhXTXpVeFVUazVJRE0zTUNBNE9DQXpOelpVTkRNZ016ZzFTREkxVmpRd09GRXlOU0EwTXpFZ01qY2dORE14VERNM0lEUXpNbEUwTnlBME16TWdOalVnTkRNMFZERXdNaUEwTXpaUk1URTVJRFF6TnlBeE16Z2dORE00VkRFMk55QTBOREZVTVRjNElEUTBNa2d4T0RGV05EQXlVVEU0TVNBek5qUWdNVGd5SURNMk5GUXhPRGNnTXpZNVZERTVPU0F6T0RSVU1qRTRJRFF3TWxReU5EY2dOREl4VkRJNE5TQTBNemRSTXpBMUlEUTBNaUF6TXpZZ05EUXlVVE0xTVNBME5ESWdNelkwSURRME1GUXpPRGNnTkRNMFZEUXdOaUEwTWpaVU5ESXhJRFF4TjFRME16SWdOREEyVkRRME1TQXpPVFZVTkRRNElETTRORlEwTlRJZ016YzBWRFExTlNBek5qWk1ORFUzSURNMk1VdzBOakFnTXpZMVVUUTJNeUF6TmprZ05EWTJJRE0zTTFRME56VWdNemcwVkRRNE9DQXpPVGRVTlRBeklEUXhNRlExTWpNZ05ESXlWRFUwTmlBME16SlVOVGN5SURRek9WUTJNRE1nTkRReVVUY3lPU0EwTkRJZ056UXdJRE15T1ZFM05ERWdNekl5SURjME1TQXhPVEJXTVRBMFVUYzBNU0EyTmlBM05ETWdOVGxVTnpVMElEUTVVVGMzTlNBME5pQTRNRE1nTkRaSU9ERTVWakJJT0RFeFREYzRPQ0F4VVRjMk5DQXlJRGN6TnlBeVZEWTVPU0F6VVRVNU5pQXpJRFU0TnlBd1NEVTNPVlkwTmtnMU9UVlJOalUySURRMklEWTFOaUEyTWxFMk5UY2dOalFnTmpVM0lESXdNRkUyTlRZZ016TTFJRFkxTlNBek5ETlJOalE1SURNM01TQTJNelVnTXpnMVZEWXhNU0EwTURKVU5UZzFJRFF3TkZFMU5EQWdOREEwSURVd05pQXpOekJSTkRjNUlETTBNeUEwTnpJZ016RTFWRFEyTkNBeU16SldNVFk0VmpFd09GRTBOalFnTnpnZ05EWTFJRFk0VkRRMk9DQTFO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4TmkxVVJWZ3RUaTAyTVNJZ1pEMGlUVEV6TnlBek1EVlVNVEUxSURNd05WUTNPQ0F6TWpCVU5qTWdNelU1VVRZeklETTVOQ0E1TnlBME1qRlVNakU0SURRME9GRXlPVEVnTkRRNElETXpOaUEwTVRaVU16azJJRE0wTUZFME1ERWdNekkySURRd01TQXpNRGxVTkRBeUlERTVORll4TWpSUk5EQXlJRGMySURRd055QTFPRlEwTWpnZ05EQlJORFF6SURRd0lEUTBPQ0ExTmxRME5UTWdNVEE1VmpFME5VZzBPVE5XTVRBMlVUUTVNaUEyTmlBME9UQWdOVGxSTkRneElESTVJRFExTlNBeE1sUTBNREFnTFRaVU16VXpJREV5VkRNeU9TQTFORlkxT0V3ek1qY2dOVFZSTXpJMUlEVXlJRE15TWlBME9WUXpNVFFnTkRCVU16QXlJREk1VkRJNE55QXhOMVF5TmprZ05sUXlORGNnTFRKVU1qSXhJQzA0VkRFNU1DQXRNVEZSTVRNd0lDMHhNU0E0TWlBeU1GUXpOQ0F4TURkUk16UWdNVEk0SURReElERTBOMVEyT0NBeE9EaFVNVEUySURJeU5WUXhPVFFnTWpVelZETXdOQ0F5TmpoSU16RTRWakk1TUZFek1UZ2dNekkwSURNeE1pQXpOREJSTWprd0lEUXhNU0F5TVRVZ05ERXhVVEU1TnlBME1URWdNVGd4SURReE1GUXhOVFlnTkRBMlZERTBPQ0EwTUROUk1UY3dJRE00T0NBeE56QWdNelU1VVRFM01DQXpNelFnTVRVMElETXlNRnBOTVRJMklERXdObEV4TWpZZ056VWdNVFV3SURVeFZESXdPU0F5TmxFeU5EY2dNallnTWpjMklEUTVWRE14TlNBeE1EbFJNekUzSURFeE5pQXpNVGdnTVRjMVVUTXhPQ0F5TXpNZ016RTNJREl6TTFFek1Ea2dNak16SURJNU5pQXlNekpVTWpVeElESXlNMVF4T1RNZ01qQXpWREUwTnlBeE5qWlVNVEkySURFd05sb2lMejQ4Y0dGMGFDQnBaRDBpVFVwWUxURTJ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4Tm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aTFVUlZndFRpMHlNakV5SWlCa1BTSk5PRFFnTWpNM1ZEZzBJREkxTUZRNU9DQXlOekJJTmpjNVVUWTVOQ0F5TmpJZ05qazBJREkxTUZRMk56a2dNak13U0RrNFVUZzBJREl6TnlBNE5DQXlOVEJhSWk4K1BIQmhkR2dnYVdROUlrMUtXQzB4TmkxVVJWZ3RURTh0TlVRaUlHUTlJazB4TmlBeE1EazVWakV4TlRCSU1qUTNWaTAyTkRsSU1UWldMVFU1T0VneE9UWldNVEE1T1VneE5s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ElpQjRiR2x1YXpwb2NtVm1QU0lqVFVwWUxURTJMVlJGV0MxSkxURkVORFEwSWk4K1BDOW5QanhuSUdSaGRHRXRiVzFzTFc1dlpHVTlJbTF2SWlCMGNtRnVjMlp2Y20wOUluUnlZVzV6YkdGMFpTZzNPVEVzTUNraVBqeDFjMlVnWkdGMFlTMWpQU0l5T0NJZ2VHeHBibXM2YUhKbFpqMGlJMDFLV0MweE5pMVVSVmd0VGkweU9DSXZQand2Wno0OFp5QmtZWFJoTFcxdGJDMXViMlJsUFNKdGMzVmlJaUIwY21GdWMyWnZjbTA5SW5SeVlXNXpiR0YwWlNneE1UZ3dMREFwSWo0OFp5QmtZWFJoTFcxdGJDMXViMlJsUFNKdGFTSStQSFZ6WlNCa1lYUmhMV005SWpGRU5EWXdJaUI0YkdsdWF6cG9jbVZtUFNJalRVcFlMVEUyTFZSRldDMUpMVEZFTkRZd0lpOCtQQzluUGp4bklHUmhkR0V0Ylcxc0xXNXZaR1U5SW0xcElpQjBjbUZ1YzJadmNtMDlJblJ5WVc1emJHRjBaU2cxTURJc0xURTFNQ2tnYzJOaGJHVW9NQzQzTURjcElqNDhkWE5sSUdSaGRHRXRZejBpTVVRME5qRWlJSGhzYVc1ck9taHlaV1k5SWlOTlNsZ3RNVFl0VkVWWUxVa3RNVVEwTmpFaUx6NDhMMmMrUEM5blBqeG5JR1JoZEdFdGJXMXNMVzV2WkdVOUltMXZJaUIwY21GdWMyWnZjbTA5SW5SeVlXNXpiR0YwWlNneE9UZzNMak1zTUNraVBqeDFjMlVnWkdGMFlTMWpQU0l5UXlJZ2VHeHBibXM2YUhKbFpqMGlJMDFLV0MweE5pMVVSVmd0VGkweVF5SXZQand2Wno0OFp5QmtZWFJoTFcxdGJDMXViMlJsUFNKdGMzVmlJaUIwY21GdWMyWnZjbTA5SW5SeVlXNXpiR0YwWlNneU5ETXhMamtzTUNraVBqeG5JR1JoZEdFdGJXMXNMVzV2WkdVOUltMXBJajQ4ZFhObElHUmhkR0V0WXowaU1VUTBORVVpSUhoc2FXNXJPbWh5WldZOUlpTk5TbGd0TVRZdFZFVllMVWt0TVVRME5FVWlMejQ4TDJjK1BHY2daR0YwWVMxdGJXd3RibTlrWlQwaWJXa2lJSFJ5WVc1elptOXliVDBpZEhKaGJuTnNZWFJsS0RVMk1pd3RNVFV3S1NCelkyRnNaU2d3TGpjd055a2lQangxYzJVZ1pHRjBZUzFqUFNJeFJEUTJNU0lnZUd4cGJtczZhSEpsWmowaUkwMUtXQzB4TmkxVVJWZ3RTUzB4UkRRMk1TSXZQand2Wno0OEwyYytQR2NnWkdGMFlTMXRiV3d0Ym05a1pUMGliVzhpSUhSeVlXNXpabTl5YlQwaWRISmhibk5zWVhSbEtETXlPVGt1TWl3d0tTSStQSFZ6WlNCa1lYUmhMV005SWpJNUlpQjRiR2x1YXpwb2NtVm1QU0lqVFVwWUxURTJMVlJGV0MxT0xUSTVJaTgrUEM5blBqeG5JR1JoZEdFdGJXMXNMVzV2WkdVOUltMXZJaUIwY21GdWMyWnZjbTA5SW5SeVlXNXpiR0YwWlNnek9UWTJMREFwSWo0OGRYTmxJR1JoZEdFdFl6MGlNakU1TUNJZ2VHeHBibXM2YUhKbFpqMGlJMDFLV0MweE5pMVVSVmd0VGkweU1Ua3dJaTgrUEM5blBqeG5JR1JoZEdFdGJXMXNMVzV2WkdVOUltMXBJaUIwY21GdWMyWnZjbTA5SW5SeVlXNXpiR0YwWlNnMU1qUXpMamdzTUNraVBqeDFjMlVnWkdGMFlTMWpQU0l4UkRRME5DSWdlR3hwYm1zNmFISmxaajBpSTAxS1dDMHhOaTFVUlZndFNTMHhSRFEwTkNJdlBqd3ZaejQ4WnlCa1lYUmhMVzF0YkMxdWIyUmxQU0p0YnlJZ2RISmhibk5tYjNKdFBTSjBjbUZ1YzJ4aGRHVW9OakF6TkM0NExEQXBJajQ4ZFhObElHUmhkR0V0WXowaU1qZ2lJSGhzYVc1ck9taHlaV1k5SWlOTlNsZ3RNVFl0VkVWWUxVNHRNamdpTHo0OEwyYytQR2NnWkdGMFlTMXRiV3d0Ym05a1pUMGliWE4xWWlJZ2RISmhibk5tYjNKdFBTSjBjbUZ1YzJ4aGRHVW9OalF5TXk0NExEQXBJajQ4WnlCa1lYUmhMVzF0YkMxdWIyUmxQU0p0YVNJK1BIVnpaU0JrWVhSaExXTTlJakZFTkRZd0lpQjRiR2x1YXpwb2NtVm1QU0lqVFVwWUxURTJMVlJGV0MxSkxURkVORFl3SWk4K1BDOW5QanhuSUdSaGRHRXRiVzFzTFc1dlpHVTlJbTFwSWlCMGNtRnVjMlp2Y20wOUluUnlZVzV6YkdGMFpTZzFNRElzTFRFMU1Da2djMk5oYkdVb01DNDNNRGNwSWo0OGRYTmxJR1JoZEdFdFl6MGlNVVEwTmpFaUlIaHNhVzVyT21oeVpXWTlJaU5OU2xndE1UWXRWRVZZTFVrdE1VUTBOakVpTHo0OEwyYytQQzluUGp4bklHUmhkR0V0Ylcxc0xXNXZaR1U5SW0xdklpQjBjbUZ1YzJadmNtMDlJblJ5WVc1emJHRjBaU2czTWpNeExEQXBJajQ4ZFhObElHUmhkR0V0WXowaU1rTWlJSGhzYVc1ck9taHlaV1k5SWlOTlNsZ3RNVFl0VkVWWUxVNHRNa01pTHo0OEwyYytQR2NnWkdGMFlTMXRiV3d0Ym05a1pUMGliWE4xWWlJZ2RISmhibk5tYjNKdFBTSjBjbUZ1YzJ4aGRHVW9OelkzTlM0M0xEQXBJajQ4WnlCa1lYUmhMVzF0YkMxdWIyUmxQU0p0YVNJK1BIVnpaU0JrWVhSaExXTTlJakZFTkRSRklpQjRiR2x1YXpwb2NtVm1QU0lqVFVwWUxURTJMVlJGV0MxSkxURkVORFJGSWk4K1BDOW5QanhuSUdSaGRHRXRiVzFzTFc1dlpHVTlJbTFwSWlCMGNtRnVjMlp2Y20wOUluUnlZVzV6YkdGMFpTZzFOaklzTFRFMU1Da2djMk5oYkdVb01DNDNNRGNwSWo0OGRYTmxJR1JoZEdFdFl6MGlNVVEwTmpFaUlIaHNhVzVyT21oeVpXWTlJaU5OU2xndE1UWXRWRVZZTFVrdE1VUTBOakVpTHo0OEwyYytQQzluUGp4bklHUmhkR0V0Ylcxc0xXNXZaR1U5SW0xdklpQjBjbUZ1YzJadmNtMDlJblJ5WVc1emJHRjBaU2c0TlRRekxEQXBJajQ4ZFhObElHUmhkR0V0WXowaU1qa2lJSGhzYVc1ck9taHlaV1k5SWlOTlNsZ3RNVFl0VkVWWUxVNHRNamtpTHo0OEwyYytQR2NnWkdGMFlTMXRiV3d0Ym05a1pUMGliVzhpSUhSeVlXNXpabTl5YlQwaWRISmhibk5zWVhSbEtEa3hOVFF1TWl3d0tTSStQSFZ6WlNCa1lYUmhMV005SWpKQ0lpQjRiR2x1YXpwb2NtVm1QU0lqVFVwWUxURTJMVlJGV0MxT0xUSkNJaTgrUEM5blBqeG5JR1JoZEdFdGJXMXNMVzV2WkdVOUltMXBJaUIwY21GdWMyWnZjbTA5SW5SeVlXNXpiR0YwWlNneE1ERTFOQzQwTERBcElqNDhkWE5sSUdSaGRHRXRZejBpTVVRMlJrTWlJSGhzYVc1ck9taHlaV1k5SWlOTlNsZ3RNVFl0VkVWWUxVa3RNVVEyUmtNaUx6NDhMMmMrUEdjZ1pHRjBZUzF0Yld3dGJtOWtaVDBpVkdWWVFYUnZiU0lnWkdGMFlTMXRhbmd0ZEdWNFkyeGhjM005SWs5U1JDSWdkSEpoYm5ObWIzSnRQU0owY21GdWMyeGhkR1VvTVRBM09UUXVOQ3d3S1NJK1BHY2daR0YwWVMxdGJXd3RibTlrWlQwaWJXOGlJSFJ5WVc1elptOXliVDBpZEhKaGJuTnNZWFJsS0RBZ0xUQXVOU2tpUGp4MWMyVWdaR0YwWVMxalBTSTFRaUlnZUd4cGJtczZhSEpsWmowaUkwMUtXQzB4TmkxVVJWZ3RURTh0TlVJaUx6NDhMMmMrUEM5blBqeG5JR1JoZEdFdGJXMXNMVzV2WkdVOUltMXpkV0lpSUhSeVlXNXpabTl5YlQwaWRISmhibk5zWVhSbEtERXhNalkyTGpRc01Da2lQanhuSUdSaGRHRXRiVzFzTFc1dlpHVTlJbTFwSWo0OGRYTmxJR1JoZEdFdFl6MGlNVVEwTlVZaUlIaHNhVzVyT21oeVpXWTlJaU5OU2xndE1UWXRWRVZZTFVrdE1VUTBOVVlpTHo0OEwyYytQR2NnWkdGMFlTMXRiV3d0Ym05a1pUMGliV2tpSUhSeVlXNXpabTl5YlQwaWRISmhibk5zWVhSbEtEUTROQ3d0TVRVd0tTQnpZMkZzWlNnd0xqY3dOeWtpUGp4MWMyVWdaR0YwWVMxalBTSXhSRFEyTVNJZ2VHeHBibXM2YUhKbFpqMGlJMDFLV0MweE5pMVVSVmd0U1MweFJEUTJNU0l2UGp3dlp6NDhMMmMrUEdjZ1pHRjBZUzF0Yld3dGJtOWtaVDBpYlc4aUlIUnlZVzV6Wm05eWJUMGlkSEpoYm5Oc1lYUmxLREV5TWpjM0xqa3NNQ2tpUGp4MWMyVWdaR0YwWVMxalBTSXlRaUlnZUd4cGJtczZhSEpsWmowaUkwMUtXQzB4TmkxVVJWZ3RUaTB5UWlJdlBqd3ZaejQ4WnlCa1lYUmhMVzF0YkMxdWIyUmxQU0p0YVNJZ2RISmhibk5tYjNKdFBTSjBjbUZ1YzJ4aGRHVW9NVE15TnpndU1Td3dLU0krUEhWelpTQmtZWFJoTFdNOUlqRkVOa1pGSWlCNGJHbHVhenBvY21WbVBTSWpUVXBZTFRFMkxWUkZXQzFKTFRGRU5rWkZJaTgrUEM5blBqeG5JR1JoZEdFdGJXMXNMVzV2WkdVOUltMTFibVJsY2lJZ2RISmhibk5tYjNKdFBTSjBjbUZ1YzJ4aGRHVW9NVE01T0RjdU9Dd3dLU0krUEdjZ1pHRjBZUzF0Yld3dGJtOWtaVDBpYlc4aVBqeDFjMlVnWkdGMFlTMWpQU0kyUkNJZ2VHeHBibXM2YUhKbFpqMGlJMDFLV0MweE5pMVVSVmd0VGkwMlJDSXZQangxYzJVZ1pHRjBZUzFqUFNJMk1TSWdlR3hwYm1zNmFISmxaajBpSTAxS1dDMHhOaTFVUlZndFRpMDJNU0lnZEhKaGJuTm1iM0p0UFNKMGNtRnVjMnhoZEdVb09ETXpMREFwSWk4K1BIVnpaU0JrWVhSaExXTTlJamM0SWlCNGJHbHVhenBvY21WbVBTSWpUVXBZTFRFMkxWUkZXQzFPTFRjNElpQjBjbUZ1YzJadmNtMDlJblJ5WVc1emJHRjBaU2d4TXpNekxEQXBJaTgrUEM5blBqeG5JR1JoZEdFdGJXMXNMVzV2WkdVOUlsUmxXRUYwYjIwaUlIUnlZVzV6Wm05eWJUMGlkSEpoYm5Oc1lYUmxLRGMwTXk0MUxDMDJNVEVwSUhOallXeGxLREF1TnpBM0tTSWdaR0YwWVMxdGFuZ3RkR1Y0WTJ4aGMzTTlJazlTUkNJK1BHY2daR0YwWVMxdGJXd3RibTlrWlQwaWJXa2lQangxYzJVZ1pHRjBZUzFqUFNJeFJEUTBSU0lnZUd4cGJtczZhSEpsWmowaUkwMUtXQzB4TmkxVVJWZ3RTUzB4UkRRMFJTSXZQand2Wno0OEwyYytQQzluUGp4bklHUmhkR0V0Ylcxc0xXNXZaR1U5SW0xcElpQjBjbUZ1YzJadmNtMDlJblJ5WVc1emJHRjBaU2d4TmpBeE5TNDBMREFwSWo0OGRYTmxJR1JoZEdFdFl6MGlNVVEwTkRRaUlIaHNhVzVyT21oeVpXWTlJaU5OU2xndE1UWXRWRVZZTFVrdE1VUTBORFFpTHo0OEwyYytQR2NnWkdGMFlTMXRiV3d0Ym05a1pUMGliVzhpSUhSeVlXNXpabTl5YlQwaWRISmhibk5zWVhSbEtERTJPREEyTGpRc01Da2lQangxYzJVZ1pHRjBZUzFqUFNJeU9DSWdlR3hwYm1zNmFISmxaajBpSTAxS1dDMHhOaTFVUlZndFRpMHlPQ0l2UGp3dlp6NDhaeUJrWVhSaExXMXRiQzF1YjJSbFBTSnRjM1ZpSWlCMGNtRnVjMlp2Y20wOUluUnlZVzV6YkdGMFpTZ3hOekU1TlM0MExEQXBJajQ4WnlCa1lYUmhMVzF0YkMxdWIyUmxQU0p0YVNJK1BIVnpaU0JrWVhSaExXTTlJakZFTkRZd0lpQjRiR2x1YXpwb2NtVm1QU0lqVFVwWUxURTJMVlJGV0MxSkxURkVORFl3SWk4K1BDOW5QanhuSUdSaGRHRXRiVzFzTFc1dlpHVTlJbFJsV0VGMGIyMGlJSFJ5WVc1elptOXliVDBpZEhKaGJuTnNZWFJsS0RVd01pd3RNVFV3S1NCelkyRnNaU2d3TGpjd055a2lJR1JoZEdFdGJXcDRMWFJsZUdOc1lYTnpQU0pQVWtRaVBqeG5JR1JoZEdFdGJXMXNMVzV2WkdVOUltMXBJajQ4ZFhObElHUmhkR0V0WXowaU1VUTBOakVpSUhoc2FXNXJPbWh5WldZOUlpTk5TbGd0TVRZdFZFVllMVWt0TVVRME5qRWlMejQ4TDJjK1BHY2daR0YwWVMxdGJXd3RibTlrWlQwaWJXOGlJSFJ5WVc1elptOXliVDBpZEhKaGJuTnNZWFJsS0RNMk1Td3dLU0krUEhWelpTQmtZWFJoTFdNOUlqSkNJaUI0YkdsdWF6cG9jbVZtUFNJalRVcFlMVEUyTFZSRldDMU9MVEpDSWk4K1BDOW5QanhuSUdSaGRHRXRiVzFzTFc1dlpHVTlJbTF1SWlCMGNtRnVjMlp2Y20wOUluUnlZVzV6YkdGMFpTZ3hNVE01TERBcElqNDhkWE5sSUdSaGRHRXRZejBpTXpFaUlIaHNhVzVyT21oeVpXWTlJaU5OU2xndE1UWXRWRVZZTFU0dE16RWlMejQ4TDJjK1BDOW5Qand2Wno0OFp5QmtZWFJoTFcxdGJDMXViMlJsUFNKdGJ5SWdkSEpoYm5ObWIzSnRQU0owY21GdWMyeGhkR1VvTVRnNU1EWXVOQ3d3S1NJK1BIVnpaU0JrWVhSaExXTTlJakpESWlCNGJHbHVhenBvY21WbVBTSWpUVXBZTFRFMkxWUkZXQzFPTFRKRElpOCtQQzluUGp4bklHUmhkR0V0Ylcxc0xXNXZaR1U5SW0xcElpQjBjbUZ1YzJadmNtMDlJblJ5WVc1emJHRjBaU2d4T1RNMU1TNHhMREFwSWo0OGRYTmxJR1JoZEdFdFl6MGlNVVEwTkVVaUlIaHNhVzVyT21oeVpXWTlJaU5OU2xndE1UWXRWRVZZTFVrdE1VUTBORVVpTHo0OEwyYytQR2NnWkdGMFlTMXRiV3d0Ym05a1pUMGliVzhpSUhSeVlXNXpabTl5YlQwaWRISmhibk5zWVhSbEtERTVPRGd3TGpFc01Da2lQangxYzJVZ1pHRjBZUzFqUFNJeU9TSWdlR3hwYm1zNmFISmxaajBpSTAxS1dDMHhOaTFVUlZndFRpMHlPU0l2UGp3dlp6NDhaeUJrWVhSaExXMXRiQzF1YjJSbFBTSnRieUlnZEhKaGJuTm1iM0p0UFNKMGNtRnVjMnhoZEdVb01qQTBPVEV1TXl3d0tTSStQSFZ6WlNCa1lYUmhMV005SWpJeU1USWlJSGhzYVc1ck9taHlaV1k5SWlOTlNsZ3RNVFl0VkVWWUxVNHRNakl4TWlJdlBqd3ZaejQ4WnlCa1lYUmhMVzF0YkMxdWIyUmxQU0p0YVNJZ2RISmhibk5tYjNKdFBTSjBjbUZ1YzJ4aGRHVW9NakUwT1RFdU5Td3dLU0krUEhWelpTQmtZWFJoTFdNOUlqRkVORFEwSWlCNGJHbHVhenBvY21WbVBTSWpUVXBZTFRFMkxWUkZXQzFKTFRGRU5EUTBJaTgrUEM5blBqeG5JR1JoZEdFdGJXMXNMVzV2WkdVOUltMXZJaUIwY21GdWMyWnZjbTA5SW5SeVlXNXpiR0YwWlNneU1qSTRNaTQxTERBcElqNDhkWE5sSUdSaGRHRXRZejBpTWpnaUlIaHNhVzVyT21oeVpXWTlJaU5OU2xndE1UWXRWRVZZTFU0dE1qZ2lMejQ4TDJjK1BHY2daR0YwWVMxdGJXd3RibTlrWlQwaWJYTjFZaUlnZEhKaGJuTm1iM0p0UFNKMGNtRnVjMnhoZEdVb01qSTJOekV1TlN3d0tTSStQR2NnWkdGMFlTMXRiV3d0Ym05a1pUMGliV2tpUGp4MWMyVWdaR0YwWVMxalBTSXhSRFEyTUNJZ2VHeHBibXM2YUhKbFpqMGlJMDFLV0MweE5pMVVSVmd0U1MweFJEUTJNQ0l2UGp3dlp6NDhaeUJrWVhSaExXMXRiQzF1YjJSbFBTSnRhU0lnZEhKaGJuTm1iM0p0UFNKMGNtRnVjMnhoZEdVb05UQXlMQzB4TlRBcElITmpZV3hsS0RBdU56QTNLU0krUEhWelpTQmtZWFJoTFdNOUlqRkVORFl4SWlCNGJHbHVhenBvY21WbVBTSWpUVXBZTFRFMkxWUkZXQzFKTFRGRU5EWXhJaTgrUEM5blBqd3ZaejQ4WnlCa1lYUmhMVzF0YkMxdWIyUmxQU0p0YnlJZ2RISmhibk5tYjNKdFBTSjBjbUZ1YzJ4aGRHVW9Nak0wTnpndU9Dd3dLU0krUEhWelpTQmtZWFJoTFdNOUlqSkRJaUI0YkdsdWF6cG9jbVZtUFNJalRVcFlMVEUyTFZSRldDMU9MVEpESWk4K1BDOW5QanhuSUdSaGRHRXRiVzFzTFc1dlpHVTlJbTF6ZFdJaUlIUnlZVzV6Wm05eWJUMGlkSEpoYm5Oc1lYUmxLREl6T1RJekxqUXNNQ2tpUGp4bklHUmhkR0V0Ylcxc0xXNXZaR1U5SW0xcElqNDhkWE5sSUdSaGRHRXRZejBpTVVRME5FVWlJSGhzYVc1ck9taHlaV1k5SWlOTlNsZ3RNVFl0VkVWWUxVa3RNVVEwTkVVaUx6NDhMMmMrUEdjZ1pHRjBZUzF0Yld3dGJtOWtaVDBpYldraUlIUnlZVzV6Wm05eWJUMGlkSEpoYm5Oc1lYUmxLRFUyTWl3dE1UVXdLU0J6WTJGc1pTZ3dMamN3TnlraVBqeDFjMlVnWkdGMFlTMWpQU0l4UkRRMk1TSWdlR3hwYm1zNmFISmxaajBpSTAxS1dDMHhOaTFVUlZndFNTMHhSRFEyTVNJdlBqd3ZaejQ4TDJjK1BHY2daR0YwWVMxdGJXd3RibTlrWlQwaWJXOGlJSFJ5WVc1elptOXliVDBpZEhKaGJuTnNZWFJsS0RJME56a3dMamNzTUNraVBqeDFjMlVnWkdGMFlTMWpQU0l5T1NJZ2VHeHBibXM2YUhKbFpqMGlJMDFLV0MweE5pMVVSVmd0VGkweU9TSXZQand2Wno0OFp5QmtZWFJoTFcxdGJDMXViMlJsUFNKVVpWaEJkRzl0SWlCa1lYUmhMVzFxZUMxMFpYaGpiR0Z6Y3owaVQxSkVJaUIwY21GdWMyWnZjbTA5SW5SeVlXNXpiR0YwWlNneU5URTNPUzQzTERBcElqNDhaeUJrWVhSaExXMXRiQzF1YjJSbFBTSnRieUlnZEhKaGJuTm1iM0p0UFNKMGNtRnVjMnhoZEdVb01DQXRNQzQxS1NJK1BIVnpaU0JrWVhSaExXTTlJalZFSWlCNGJHbHVhenBvY21WbVBTSWpUVXBZTFRFMkxWUkZXQzFNVHkwMVJDSXZQand2Wno0OEwyYytQQzluUGp3dlp6NDhMM04yWno0PSIsCgkiUmVhbFZpZXdTaXplSnNvbiIgOiAie1wiaGVpZ2h0XCI6NjU4LFwid2lkdGhcIjo5MDM2fSIKfQo="/>
    </extobj>
    <extobj name="2384804F-3998-4D57-9195-F3826E402611-12">
      <extobjdata type="2384804F-3998-4D57-9195-F3826E402611" data="ewoJIkltZ1NldHRpbmdKc29uIiA6ICJ7XCJoZWlnaHRcIjoxNy44NTcxNDI4NTcxNDI4NTQsXCJ3aWR0aFwiOjc0Ljk5OTk5OTk5OTk5OTk5fSIsCgkiTGF0ZXgiIDogIihRXntcXHBpfShzLCBhKSkiLAoJIkxhdGV4SW1nQmFzZTY0IiA6ICJQSE4yWnlCNGJXeHVjejBpYUhSMGNEb3ZMM2QzZHk1M015NXZjbWN2TWpBd01DOXpkbWNpSUhkcFpIUm9QU0k1TGpZM05HVjRJaUJvWldsbmFIUTlJakl1TWpZeVpYZ2lJSEp2YkdVOUltbHRaeUlnWm05amRYTmhZbXhsUFNKbVlXeHpaU0lnZG1sbGQwSnZlRDBpTUNBdE56VXdJRFF5TnpVdU55QXhNREF3SWlCNGJXeHVjenA0YkdsdWF6MGlhSFIwY0RvdkwzZDNkeTUzTXk1dmNtY3ZNVGs1T1M5NGJHbHVheUlnWVhKcFlTMW9hV1JrWlc0OUluUnlkV1VpSUhOMGVXeGxQU0oyWlhKMGFXTmhiQzFoYkdsbmJqb2dMVEF1TlRZMlpYZzdJRzFoZUMxM2FXUjBhRG9nT1RnbE95SStQR1JsWm5NK1BIQmhkR2dnYVdROUlrMUtXQzAz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MVlJGV0MxSkxURkVORFEwSWlCa1BTSk5Nems1SUMwNE1GRXpPVGtnTFRRM0lEUXdNQ0F0TXpCVU5EQXlJQzB4TVZZdE4wd3pPRGNnTFRFeFVUTTBNU0F0TWpJZ016QXpJQzB5TWxFeU1EZ2dMVEl5SURFek9DQXpOVlExTVNBeU1ERlJOVEFnTWpBNUlEVXdJREkwTkZFMU1DQXpORFlnT1RnZ05ETTRWREl5TnlBMk1ERlJNelV4SURjd05DQTBOellnTnpBMFVUVXhOQ0EzTURRZ05USTBJRGN3TTFFMk1qRWdOamc1SURZNE1DQTJNVGRVTnpRd0lEUXpOVkUzTkRBZ01qVTFJRFU1TWlBeE1EZFJOVEk1SURRM0lEUTJNU0F4Tmt3ME5EUWdPRll6VVRRME5DQXlJRFEwT1NBdE1qUlVORGN3SUMwMk5sUTFNVFlnTFRneVVUVTFNU0F0T0RJZ05UZ3pJQzAyTUZRMk1qVWdMVE5STmpNeElERXhJRFl6T0NBeE1WRTJORGNnTVRFZ05qUTVJREpSTmpRNUlDMDJJRFl6T1NBdE16UlVOakV4SUMweE1EQlVOVFUzSUMweE5qVlVORGd4SUMweE9UUlJNems1SUMweE9UUWdNems1SUMwNE4xWXRPREJhVFRZek5pQTBOamhSTmpNMklEVXlNeUEyTWpFZ05UWTBWRFU0TUNBMk1qVlVOVE13SURZMU5WUTBOemNnTmpZMVVUUXlPU0EyTmpVZ016YzVJRFkwTUZFeU56Y2dOVGt4SURJeE5TQTBOalJVTVRVeklESXhObEV4TlRNZ01URXdJREl3TnlBMU9WRXlNekVnTXpnZ01qTTJJRE00VmpRMlVUSXpOaUE0TmlBeU5qa2dNVEl3VkRNME55QXhOVFZSTXpjeUlERTFOU0F6T1RBZ01UUTBWRFF4TnlBeE1UUlVOREk1SURneVZEUXpOU0ExTlV3ME5EZ2dOalJSTlRFeUlERXdPQ0ExTlRjZ01UZzFWRFl4T1NBek16UlVOak0ySURRMk9GcE5NekUwSURFNFVUTTJNaUF4T0NBME1EUWdNemxNTkRBeklEUTVVVE01T1NBeE1EUWdNelkySURFeE5WRXpOVFFnTVRFM0lETTBOeUF4TVRkUk16UTBJREV4TnlBek5ERWdNVEUzVkRNek55QXhNVGhSTXpFM0lERXhPQ0F5T1RZZ09UaFVNamMwSURVeVVUSTNOQ0F4T0NBek1UUWdNVGhhSWk4K1BIQmhkR2dnYVdROUlrMUtXQzAzTFZSRldDMUpMVEZFTnpCQ0lpQmtQU0pOTVRNeUlDMHhNVkU1T0NBdE1URWdPVGdnTWpKV016Tk1NVEV4SURZeFVURTROaUF5TVRrZ01qSXdJRE16TkV3eU1qZ2dNelU0U0RFNU5sRXhOVGdnTXpVNElERTBNaUF6TlRWVU1UQXpJRE16TmxFNU1pQXpNamtnT0RFZ016RTRWRFl5SURJNU4xUTFNeUF5T0RWUk5URWdNamcwSURNNElESTRORkV4T1NBeU9EUWdNVGtnTWprMFVURTVJRE13TUNBek9DQXpNamxVT1RNZ016a3hWREUyTkNBME1qbFJNVGN4SURRek1TQXpPRGtnTkRNeFVUVTBPU0EwTXpFZ05UVXpJRFF6TUZFMU56TWdOREl6SURVM015QTBNREpSTlRjeklETTNNU0ExTkRFZ016WXdVVFV6TlNBek5UZ2dORGN5SURNMU9FZzBNRGhNTkRBMUlETTBNVkV6T1RNZ01qWTVJRE01TXlBeU1qSlJNemt6SURFM01DQTBNRElnTVRJNVZEUXlNU0EyTlZRME16RWdNemRSTkRNeElESXdJRFF4TnlBMVZETTRNU0F0TVRCUk16Y3dJQzB4TUNBek5qTWdMVGRVTXpRM0lERTNWRE16TVNBM04xRXpNekFnT0RZZ016TXdJREV5TVZFek16QWdNVGN3SURNek9TQXlNalpVTXpVM0lETXhPRlF6TmpjZ016VTRTREkyT1V3eU5qZ2dNelUwVVRJMk9DQXpOVEVnTWpRNUlESTNOVlF5TURZZ01URTBWREUzTlNBeE4xRXhOalFnTFRFeElERXpNaUF0TVRGYUlpOCtQSEJoZEdnZ2FXUTlJazFLV0MwM0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n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mdpSUhoc2FXNXJPbWh5WldZOUlpTk5TbGd0TnkxVVJWZ3RUaTB5T0NJdlBqd3ZaejQ4WnlCa1lYUmhMVzF0YkMxdWIyUmxQU0p0YzNWd0lpQjBjbUZ1YzJadmNtMDlJblJ5WVc1emJHRjBaU2d6T0Rrc01Da2lQanhuSUdSaGRHRXRiVzFzTFc1dlpHVTlJbTFwSWo0OGRYTmxJR1JoZEdFdFl6MGlNVVEwTkRRaUlIaHNhVzVyT21oeVpXWTlJaU5OU2xndE55MVVSVmd0U1MweFJEUTBOQ0l2UGp3dlp6NDhaeUJrWVhSaExXMXRiQzF1YjJSbFBTSlVaVmhCZEc5dElpQjBjbUZ1YzJadmNtMDlJblJ5WVc1emJHRjBaU2c0TWpRc05ERXpLU0J6WTJGc1pTZ3dMamN3TnlraUlHUmhkR0V0YldwNExYUmxlR05zWVhOelBTSlBVa1FpUGp4bklHUmhkR0V0Ylcxc0xXNXZaR1U5SW0xcElqNDhkWE5sSUdSaGRHRXRZejBpTVVRM01FSWlJSGhzYVc1ck9taHlaV1k5SWlOTlNsZ3ROeTFVUlZndFNTMHhSRGN3UWlJdlBqd3ZaejQ4TDJjK1BDOW5QanhuSUdSaGRHRXRiVzFzTFc1dlpHVTlJbTF2SWlCMGNtRnVjMlp2Y20wOUluUnlZVzV6YkdGMFpTZ3hOalkyTGpFc01Da2lQangxYzJVZ1pHRjBZUzFqUFNJeU9DSWdlR3hwYm1zNmFISmxaajBpSTAxS1dDMDNMVlJGV0MxT0xUSTRJaTgrUEM5blBqeG5JR1JoZEdFdGJXMXNMVzV2WkdVOUltMXBJaUIwY21GdWMyWnZjbTA5SW5SeVlXNXpiR0YwWlNneU1EVTFMakVzTUNraVBqeDFjMlVnWkdGMFlTMWpQU0l4UkRRMk1DSWdlR3hwYm1zNmFISmxaajBpSTAxS1dDMDNMVlJGV0MxSkxURkVORFl3SWk4K1BDOW5QanhuSUdSaGRHRXRiVzFzTFc1dlpHVTlJbTF2SWlCMGNtRnVjMlp2Y20wOUluUnlZVzV6YkdGMFpTZ3lOVEkwTGpFc01Da2lQangxYzJVZ1pHRjBZUzFqUFNJeVF5SWdlR3hwYm1zNmFISmxaajBpSTAxS1dDMDNMVlJGV0MxT0xUSkRJaTgrUEM5blBqeG5JR1JoZEdFdGJXMXNMVzV2WkdVOUltMXBJaUIwY21GdWMyWnZjbTA5SW5SeVlXNXpiR0YwWlNneU9UWTRMamNzTUNraVBqeDFjMlVnWkdGMFlTMWpQU0l4UkRRMFJTSWdlR3hwYm1zNmFISmxaajBpSTAxS1dDMDNMVlJGV0MxSkxURkVORFJGSWk4K1BDOW5QanhuSUdSaGRHRXRiVzFzTFc1dlpHVTlJbTF2SWlCMGNtRnVjMlp2Y20wOUluUnlZVzV6YkdGMFpTZ3pORGszTGpjc01Da2lQangxYzJVZ1pHRjBZUzFqUFNJeU9TSWdlR3hwYm1zNmFISmxaajBpSTAxS1dDMDNMVlJGV0MxT0xUSTVJaTgrUEM5blBqeG5JR1JoZEdFdGJXMXNMVzV2WkdVOUltMXZJaUIwY21GdWMyWnZjbTA5SW5SeVlXNXpiR0YwWlNnek9EZzJMamNzTUNraVBqeDFjMlVnWkdGMFlTMWpQU0l5T1NJZ2VHeHBibXM2YUhKbFpqMGlJMDFLV0MwM0xWUkZXQzFPTFRJNUlpOCtQQzluUGp3dlp6NDhMMmMrUEM5emRtYysiLAoJIlJlYWxWaWV3U2l6ZUpzb24iIDogIntcImhlaWdodFwiOjM1MSxcIndpZHRoXCI6MTUwMH0iCn0K"/>
    </extobj>
    <extobj name="2384804F-3998-4D57-9195-F3826E402611-13">
      <extobjdata type="2384804F-3998-4D57-9195-F3826E402611" data="ewoJIkltZ1NldHRpbmdKc29uIiA6ICJ7XCJoZWlnaHRcIjozMy45Mjg1NzE0Mjg1NzE0MixcIndpZHRoXCI6Mzk4LjIxNDI4NTcxNDI4NTY3fSIsCgkiTGF0ZXgiIDogIlEocyxhKSBcXGxlZnRhcnJvdyBRKHMsYSkgKyBcXGFscGhhIFxcQmlnWyByICsgXFxnYW1tYSBcXG1heF97YSd9IFEocycsYScpIC0gUShzLGEpIFxcQmlnXVxuIiwKCSJMYXRleEltZ0Jhc2U2NCIgOiAiUEhOMlp5QjRiV3h1Y3owaWFIUjBjRG92TDNkM2R5NTNNeTV2Y21jdk1qQXdNQzl6ZG1jaUlIZHBaSFJvUFNJMU1TNHhNalJsZUNJZ2FHVnBaMmgwUFNJMExqTTBNV1Y0SWlCeWIyeGxQU0pwYldjaUlHWnZZM1Z6WVdKc1pUMGlabUZzYzJVaUlIWnBaWGRDYjNnOUlqQWdMVEV4TkRrdU5TQXlNalU1Tmk0NElERTVNVGd1T1NJZ2VHMXNibk02ZUd4cGJtczlJbWgwZEhBNkx5OTNkM2N1ZHpNdWIzSm5MekU1T1RrdmVHeHBibXNpSUdGeWFXRXRhR2xrWkdWdVBTSjBjblZsSWlCemRIbHNaVDBpZG1WeWRHbGpZV3d0WVd4cFoyNDZJQzB4TGpjME1XVjRPeUJ0WVhndGQybGtkR2c2SURrNEpUc2lQanhrWldaelBqeHdZWFJvSUdsa1BTSk5TbGd0TWkxVVJWZ3RTUzB4UkRRME5DSWdaRDBpVFRNNU9TQXRPREJSTXprNUlDMDBOeUEwTURBZ0xUTXdWRFF3TWlBdE1URldMVGRNTXpnM0lDMHhNVkV6TkRFZ0xUSXlJRE13TXlBdE1qSlJNakE0SUMweU1pQXhNemdnTXpWVU5URWdNakF4VVRVd0lESXdPU0ExTUNBeU5EUlJOVEFnTXpRMklEazRJRFF6T0ZReU1qY2dOakF4VVRNMU1TQTNNRFFnTkRjMklEY3dORkUxTVRRZ056QTBJRFV5TkNBM01ETlJOakl4SURZNE9TQTJPREFnTmpFM1ZEYzBNQ0EwTXpWUk56UXdJREkxTlNBMU9USWdNVEEzVVRVeU9TQTBOeUEwTmpFZ01UWk1ORFEwSURoV00xRTBORFFnTWlBME5Ea2dMVEkwVkRRM01DQXROalpVTlRFMklDMDRNbEUxTlRFZ0xUZ3lJRFU0TXlBdE5qQlVOakkxSUMwelVUWXpNU0F4TVNBMk16Z2dNVEZSTmpRM0lERXhJRFkwT1NBeVVUWTBPU0F0TmlBMk16a2dMVE0wVkRZeE1TQXRNVEF3VkRVMU55QXRNVFkxVkRRNE1TQXRNVGswVVRNNU9TQXRNVGswSURNNU9TQXRPRGRXTFRnd1drMDJNellnTkRZNFVUWXpOaUExTWpNZ05qSXhJRFUyTkZRMU9EQWdOakkxVkRVek1DQTJOVFZVTkRjM0lEWTJOVkUwTWprZ05qWTFJRE0zT1NBMk5EQlJNamMzSURVNU1TQXlNVFVnTkRZMFZERTFNeUF5TVRaUk1UVXpJREV4TUNBeU1EY2dOVGxSTWpNeElETTRJREl6TmlBek9GWTBObEV5TXpZZ09EWWdNalk1SURFeU1GUXpORGNnTVRVMVVUTTNNaUF4TlRVZ016a3dJREUwTkZRME1UY2dNVEUwVkRReU9TQTRNbFEwTXpVZ05UVk1ORFE0SURZMFVUVXhNaUF4TURnZ05UVTNJREU0TlZRMk1Ua2dNek0wVkRZek5pQTBOamhhVFRNeE5DQXhPRkV6TmpJZ01UZ2dOREEwSURNNVREUXdNeUEwT1ZFek9Ua2dNVEEwSURNMk5pQXhNVFZSTXpVMElERXhOeUF6TkRjZ01URTNVVE0wTkNBeE1UY2dNelF4SURFeE4xUXpNemNnTVRFNFVUTXhOeUF4TVRnZ01qazJJRGs0VkRJM05DQTFNbEV5TnpRZ01UZ2dNekUwSURFNF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JdFZFVllMVTR0TWpFNU1DSWdaRDBpVFRrME5DQXlOakZVT1RRMElESTFNRlE1TWprZ01qTXdTREUyTlZFeE5qY2dNakk0SURFNE1pQXlNVFpVTWpFeElERTRPVlF5TkRRZ01UVXlWREkzTnlBNU5sUXpNRE1nTWpWUk16QTRJRGNnTXpBNElEQlJNekE0SUMweE1TQXlPRGdnTFRFeFVUSTRNU0F0TVRFZ01qYzRJQzB4TVZReU56SWdMVGRVTWpZM0lESlVNall6SURJeFVUSTBOU0E1TkNBeE9UVWdNVFV4VkRjeklESXpObEUxT0NBeU5ESWdOVFVnTWpRM1VUVTFJREkxTkNBMU9TQXlOVGRVTnpNZ01qWTBVVEV5TVNBeU9ETWdNVFU0SURNeE5GUXlNVFVnTXpjMVZESTBOeUEwTXpSVU1qWTBJRFE0TUV3eU5qY2dORGszVVRJMk9TQTFNRE1nTWpjd0lEVXdOVlF5TnpVZ05UQTVWREk0T0NBMU1URlJNekE0SURVeE1TQXpNRGdnTlRBd1VUTXdPQ0EwT1RNZ016QXpJRFEzTlZFeU9UTWdORE00SURJM09DQTBNRFpVTWpRMklETTFNbFF5TVRVZ016RTFWREU0TlNBeU9EZFVNVFkxSURJM01FZzVNamxST1RRMElESTJNU0E1TkRRZ01qVXd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rWkRJaUJrUFNKTk16UWdNVFUyVVRNMElESTNNQ0F4TWpBZ016VTJWRE13T1NBME5ESlJNemM1SURRME1pQTBNakVnTkRBeVZEUTNPQ0F6TURSUk5EZzBJREkzTlNBME9EVWdNak0zVmpJd09GRTFNelFnTWpneUlEVTJNQ0F6TnpSUk5UWTBJRE00T0NBMU5qWWdNemt3VkRVNE1pQXpPVE5STmpBeklETTVNeUEyTURNZ016ZzFVVFl3TXlBek56WWdOVGswSURNME5sUTFOVGdnTWpZeFZEUTVOeUF4TmpGTU5EZzJJREUwTjB3ME9EY2dNVEl6VVRRNE9TQTJOeUEwT1RVZ05EZFVOVEUwSURJMlVUVXlPQ0F5T0NBMU5EQWdNemRVTlRVM0lEWXdVVFUxT1NBMk55QTFOaklnTmpoVU5UYzNJRGN3VVRVNU55QTNNQ0ExT1RjZ05qSlJOVGszSURVMklEVTVNU0EwTTFFMU56a2dNVGtnTlRVMklEVlVOVEV5SUMweE1FZzFNRFZSTkRNNElDMHhNQ0EwTVRRZ05qSk1OREV4SURZNVREUXdNQ0EyTVZFek9UQWdOVE1nTXpjd0lEUXhWRE15TlNBeE9GUXlOamNnTFRKVU1qQXpJQzB4TVZFeE1qUWdMVEV4SURjNUlETTVWRE0wSURFMU5scE5NakE0SURJMlVUSTFOeUF5TmlBek1EWWdORGRVTXpjNUlEa3dURFF3TXlBeE1USlJOREF4SURJMU5TQXpPVFlnTWprd1VUTTRNaUEwTURVZ016QTBJRFF3TlZFeU16VWdOREExSURFNE15QXpNekpSTVRVMklESTVNaUF4TXprZ01qSTBWREV5TVNBeE1qQlJNVEl4SURjeElERTBOaUEwT1ZReU1EZ2dNalphSWk4K1BIQmhkR2dnYVdROUlrMUtXQzB5TFZSRldDMU1UeTAxUWlJZ1pEMGlUVEl5TkNBdE5qUTVWakV4TlRCSU5EVTFWakV3T1RsSU1qYzFWaTAxT1RoSU5EVTFWaTAyTkRsSU1qSTBXaUl2UGp4d1lYUm9JR2xrUFNKTlNsZ3R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FZSRldDMUpMVEZFTmtaRklpQmtQU0pOTXpFZ01qUTVVVEV4SURJME9TQXhNU0F5TlRoUk1URWdNamMxSURJMklETXdORlEyTmlBek5qVlVNVEk1SURReE9GUXlNRFlnTkRReFVUSXpNeUEwTkRFZ01qTTVJRFEwTUZFeU9EY2dOREk1SURNeE9DQXpPRFpVTXpjeElESTFOVkV6T0RVZ01UazFJRE00TlNBeE56QlJNemcxSURFMk5pQXpPRFlnTVRZMlRETTVPQ0F4T1ROUk5ERTRJREkwTkNBME5ETWdNekF3VkRRNE5pQXpPVEZVTlRBNElEUXpNRkUxTVRBZ05ETXhJRFV5TkNBME16RklOVE0zVVRVME15QTBNalVnTlRReklEUXlNbEUxTkRNZ05ERTRJRFV5TWlBek56aFVORFl6SURJMU1WUXpPVEVnTnpGUk16ZzFJRFUxSURNM09DQTJWRE0xTnlBdE1UQXdVVE0wTVNBdE1UWTFJRE16TUNBdE1Ua3dWRE13TXlBdE1qRTJVVEk0TmlBdE1qRTJJREk0TmlBdE1UZzRVVEk0TmlBdE1UTTRJRE0wTUNBek1rd3pORFlnTlRGTU16UTNJRFk1VVRNME9DQTNPU0F6TkRnZ01UQXdVVE0wT0NBeU5UY2dNamt4SURNeE4xRXlOVEVnTXpVMUlERTVOaUF6TlRWUk1UUTRJRE0xTlNBeE1EZ2dNekk1VkRVeElESTJNRkUwT1NBeU5URWdORGNnTWpVeFVUUTFJREkwT1NBek1TQXlORGx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eHdZWFJvSUdsa1BTSk5TbGd0TWkxVVJWZ3RWaTB5TURNeUlpQmtQU0pOTnprZ05ETlJOek1nTkRNZ05USWdORGxVTXpBZ05qRlJNekFnTmpnZ09EVWdNamt6VkRFME5pQTFNamhSTVRZeElEVTJNQ0F4T1RnZ05UWXdVVEl4T0NBMU5qQWdNalF3SURVME5WUXlOaklnTlRBeFVUSTJNaUEwT1RZZ01qWXdJRFE0TmxFeU5Ua2dORGM1SURFM015QXlOak5VT0RRZ05EVlVOemtnTkROYUlpOCtQSEJoZEdnZ2FXUTlJazFLV0MweUxWUkZXQzFPTFRJeU1USWlJR1E5SWswNE5DQXlNemRVT0RRZ01qVXdWRGs0SURJM01FZzJOemxSTmprMElESTJNaUEyT1RRZ01qVXdWRFkzT1NBeU16QklPVGhST0RRZ01qTTNJRGcwSURJMU1Gb2lMejQ4Y0dGMGFDQnBaRDBpVFVwWUxUSXRWRVZZTFV4UExUVkVJaUJrUFNKTk1UWWdNVEE1T1ZZeE1UVXdTREkwTjFZdE5qUTVTREUyVmkwMU9UaElNVGsyVmpFd09UbElNVF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Q0lnZUd4cGJtczZhSEpsWmowaUkwMUtXQzB5TFZSRldDMUpMVEZFTkRRMElpOCtQQzluUGp4bklHUmhkR0V0Ylcxc0xXNXZaR1U5SW0xdklpQjBjbUZ1YzJadmNtMDlJblJ5WVc1emJHRjBaU2czT1RFc01Da2lQangxYzJVZ1pHRjBZUzFqUFNJeU9DSWdlR3hwYm1zNmFISmxaajBpSTAxS1dDMHlMVlJGV0MxT0xUSTRJaTgrUEM5blBqeG5JR1JoZEdFdGJXMXNMVzV2WkdVOUltMXBJaUIwY21GdWMyWnZjbTA5SW5SeVlXNXpiR0YwWlNneE1UZ3dMREFwSWo0OGRYTmxJR1JoZEdFdFl6MGlNVVEwTmpBaUlIaHNhVzVyT21oeVpXWTlJaU5OU2xndE1pMVVSVmd0U1MweFJEUTJNQ0l2UGp3dlp6NDhaeUJrWVhSaExXMXRiQzF1YjJSbFBTSnRieUlnZEhKaGJuTm1iM0p0UFNKMGNtRnVjMnhoZEdVb01UWTBPU3d3S1NJK1BIVnpaU0JrWVhSaExXTTlJakpESWlCNGJHbHVhenBvY21WbVBTSWpUVXBZTFRJdFZFVllMVTR0TWtNaUx6NDhMMmMrUEdjZ1pHRjBZUzF0Yld3dGJtOWtaVDBpYldraUlIUnlZVzV6Wm05eWJUMGlkSEpoYm5Oc1lYUmxLREl3T1RNdU55d3dLU0krUEhWelpTQmtZWFJoTFdNOUlqRkVORFJGSWlCNGJHbHVhenBvY21WbVBTSWpUVXBZTFRJdFZFVllMVWt0TVVRME5FVWlMejQ4TDJjK1BHY2daR0YwWVMxdGJXd3RibTlrWlQwaWJXOGlJSFJ5WVc1elptOXliVDBpZEhKaGJuTnNZWFJsS0RJMk1qSXVOeXd3S1NJK1BIVnpaU0JrWVhSaExXTTlJakk1SWlCNGJHbHVhenBvY21WbVBTSWpUVXBZTFRJdFZFVllMVTR0TWpraUx6NDhMMmMrUEdjZ1pHRjBZUzF0Yld3dGJtOWtaVDBpYlc4aUlIUnlZVzV6Wm05eWJUMGlkSEpoYm5Oc1lYUmxLRE15T0RrdU5Dd3dLU0krUEhWelpTQmtZWFJoTFdNOUlqSXhPVEFpSUhoc2FXNXJPbWh5WldZOUlpTk5TbGd0TWkxVVJWZ3RUaTB5TVRrd0lpOCtQQzluUGp4bklHUmhkR0V0Ylcxc0xXNXZaR1U5SW0xcElpQjBjbUZ1YzJadmNtMDlJblJ5WVc1emJHRjBaU2cwTlRZM0xqSXNNQ2tpUGp4MWMyVWdaR0YwWVMxalBTSXhSRFEwTkNJZ2VHeHBibXM2YUhKbFpqMGlJMDFLV0MweUxWUkZXQzFKTFRGRU5EUTBJaTgrUEM5blBqeG5JR1JoZEdFdGJXMXNMVzV2WkdVOUltMXZJaUIwY21GdWMyWnZjbTA5SW5SeVlXNXpiR0YwWlNnMU16VTRMaklzTUNraVBqeDFjMlVnWkdGMFlTMWpQU0l5T0NJZ2VHeHBibXM2YUhKbFpqMGlJMDFLV0MweUxWUkZXQzFPTFRJNElpOCtQQzluUGp4bklHUmhkR0V0Ylcxc0xXNXZaR1U5SW0xcElpQjBjbUZ1YzJadmNtMDlJblJ5WVc1emJHRjBaU2cxTnpRM0xqSXNNQ2tpUGp4MWMyVWdaR0YwWVMxalBTSXhSRFEyTUNJZ2VHeHBibXM2YUhKbFpqMGlJMDFLV0MweUxWUkZXQzFKTFRGRU5EWXdJaTgrUEM5blBqeG5JR1JoZEdFdGJXMXNMVzV2WkdVOUltMXZJaUIwY21GdWMyWnZjbTA5SW5SeVlXNXpiR0YwWlNnMk1qRTJMaklzTUNraVBqeDFjMlVnWkdGMFlTMWpQU0l5UXlJZ2VHeHBibXM2YUhKbFpqMGlJMDFLV0MweUxWUkZXQzFPTFRKRElpOCtQQzluUGp4bklHUmhkR0V0Ylcxc0xXNXZaR1U5SW0xcElpQjBjbUZ1YzJadmNtMDlJblJ5WVc1emJHRjBaU2cyTmpZd0xqa3NNQ2tpUGp4MWMyVWdaR0YwWVMxalBTSXhSRFEwUlNJZ2VHeHBibXM2YUhKbFpqMGlJMDFLV0MweUxWUkZXQzFKTFRGRU5EUkZJaTgrUEM5blBqeG5JR1JoZEdFdGJXMXNMVzV2WkdVOUltMXZJaUIwY21GdWMyWnZjbTA5SW5SeVlXNXpiR0YwWlNnM01UZzVMamtzTUNraVBqeDFjMlVnWkdGMFlTMWpQU0l5T1NJZ2VHeHBibXM2YUhKbFpqMGlJMDFLV0MweUxWUkZXQzFPTFRJNUlpOCtQQzluUGp4bklHUmhkR0V0Ylcxc0xXNXZaR1U5SW0xdklpQjBjbUZ1YzJadmNtMDlJblJ5WVc1emJHRjBaU2czT0RBeExqRXNNQ2tpUGp4MWMyVWdaR0YwWVMxalBTSXlRaUlnZUd4cGJtczZhSEpsWmowaUkwMUtXQzB5TFZSRldDMU9MVEpDSWk4K1BDOW5QanhuSUdSaGRHRXRiVzFzTFc1dlpHVTlJbTFwSWlCMGNtRnVjMlp2Y20wOUluUnlZVzV6YkdGMFpTZzRPREF4TGpNc01Da2lQangxYzJVZ1pHRjBZUzFqUFNJeFJEWkdReUlnZUd4cGJtczZhSEpsWmowaUkwMUtXQzB5TFZSRldDMUpMVEZFTmtaRElpOCtQQzluUGp4bklHUmhkR0V0Ylcxc0xXNXZaR1U5SWxSbFdFRjBiMjBpSUdSaGRHRXRiV3A0TFhSbGVHTnNZWE56UFNKUFVrUWlJSFJ5WVc1elptOXliVDBpZEhKaGJuTnNZWFJsS0RrME5ERXVNeXd3S1NJK1BHY2daR0YwWVMxdGJXd3RibTlrWlQwaWJXOGlJSFJ5WVc1elptOXliVDBpZEhKaGJuTnNZWFJsS0RBZ0xUQXVOU2tpUGp4MWMyVWdaR0YwWVMxalBTSTFRaUlnZUd4cGJtczZhSEpsWmowaUkwMUtXQzB5TFZSRldDMU1UeTAxUWlJdlBqd3ZaejQ4TDJjK1BHY2daR0YwWVMxdGJXd3RibTlrWlQwaWJXa2lJSFJ5WVc1elptOXliVDBpZEhKaGJuTnNZWFJsS0RrNU1UTXVNeXd3S1NJK1BIVnpaU0JrWVhSaExXTTlJakZFTkRWR0lpQjRiR2x1YXpwb2NtVm1QU0lqVFVwWUxUSXRWRVZZTFVrdE1VUTBOVVlpTHo0OEwyYytQR2NnWkdGMFlTMXRiV3d0Ym05a1pUMGliVzhpSUhSeVlXNXpabTl5YlQwaWRISmhibk5zWVhSbEtERXdOVGcyTGpZc01Da2lQangxYzJVZ1pHRjBZUzFqUFNJeVFpSWdlR3hwYm1zNmFISmxaajBpSTAxS1dDMHlMVlJGV0MxT0xUSkNJaTgrUEM5blBqeG5JR1JoZEdFdGJXMXNMVzV2WkdVOUltMXBJaUIwY21GdWMyWnZjbTA5SW5SeVlXNXpiR0YwWlNneE1UVTROaTQ0TERBcElqNDhkWE5sSUdSaGRHRXRZejBpTVVRMlJrVWlJSGhzYVc1ck9taHlaV1k5SWlOTlNsZ3RNaTFVUlZndFNTMHhSRFpHUlNJdlBqd3ZaejQ4WnlCa1lYUmhMVzF0YkMxdWIyUmxQU0p0ZFc1a1pYSWlJSFJ5WVc1elptOXliVDBpZEhKaGJuTnNZWFJsS0RFeU1qazJMalFzTUNraVBqeG5JR1JoZEdFdGJXMXNMVzV2WkdVOUltMXZJajQ4ZFhObElHUmhkR0V0WXowaU5rUWlJSGhzYVc1ck9taHlaV1k5SWlOTlNsZ3RNaTFVUlZndFRpMDJSQ0l2UGp4MWMyVWdaR0YwWVMxalBTSTJNU0lnZUd4cGJtczZhSEpsWmowaUkwMUtXQzB5TFZSRldDMU9MVFl4SWlCMGNtRnVjMlp2Y20wOUluUnlZVzV6YkdGMFpTZzRNek1zTUNraUx6NDhkWE5sSUdSaGRHRXRZejBpTnpnaUlIaHNhVzVyT21oeVpXWTlJaU5OU2xndE1pMVVSVmd0VGkwM09DSWdkSEpoYm5ObWIzSnRQU0owY21GdWMyeGhkR1VvTVRNek15d3dLU0l2UGp3dlp6NDhaeUJrWVhSaExXMXRiQzF1YjJSbFBTSlVaVmhCZEc5dElpQjBjbUZ1YzJadmNtMDlJblJ5WVc1emJHRjBaU2cyTkRVdU5Dd3ROall5TGpRcElITmpZV3hsS0RBdU56QTNLU0lnWkdGMFlTMXRhbmd0ZEdWNFkyeGhjM005SWs5U1JDSStQR2NnWkdGMFlTMXRiV3d0Ym05a1pUMGliWE4xY0NJK1BHY2daR0YwWVMxdGJXd3RibTlrWlQwaWJXa2lQangxYzJVZ1pHRjBZUzFqUFNJeFJEUTBSU0lnZUd4cGJtczZhSEpsWmowaUkwMUtXQzB5TFZSRldDMUpMVEZFTkRSRklpOCtQQzluUGp4bklHUmhkR0V0Ylcxc0xXNXZaR1U5SW0xdklpQjBjbUZ1YzJadmNtMDlJblJ5WVc1emJHRjBaU2cxTmpJc01qZzVLU0J6WTJGc1pTZ3dMamN3TnlraVBqeDFjMlVnWkdGMFlTMWpQU0l5TURNeUlpQjRiR2x1YXpwb2NtVm1QU0lqVFVwWUxUSXRWRVZZTFZZdE1qQXpNaUl2UGp3dlp6NDhMMmMrUEM5blBqd3ZaejQ4WnlCa1lYUmhMVzF0YkMxdWIyUmxQU0p0YVNJZ2RISmhibk5tYjNKdFBTSjBjbUZ1YzJ4aGRHVW9NVFF6TWpRdU1Td3dLU0krUEhWelpTQmtZWFJoTFdNOUlqRkVORFEwSWlCNGJHbHVhenBvY21WbVBTSWpUVXBZTFRJdFZFVllMVWt0TVVRME5EUWlMejQ4TDJjK1BHY2daR0YwWVMxdGJXd3RibTlrWlQwaWJXOGlJSFJ5WVc1elptOXliVDBpZEhKaGJuTnNZWFJsS0RFMU1URTFMakVzTUNraVBqeDFjMlVnWkdGMFlTMWpQU0l5T0NJZ2VHeHBibXM2YUhKbFpqMGlJMDFLV0MweUxWUkZXQzFPTFRJNElpOCtQQzluUGp4bklHUmhkR0V0Ylcxc0xXNXZaR1U5SW0xemRYQWlJSFJ5WVc1elptOXliVDBpZEhKaGJuTnNZWFJsS0RFMU5UQTBMakVzTUNraVBqeG5JR1JoZEdFdGJXMXNMVzV2WkdVOUltMXBJajQ4ZFhObElHUmhkR0V0WXowaU1VUTBOakFpSUhoc2FXNXJPbWh5WldZOUlpTk5TbGd0TWkxVVJWZ3RTUzB4UkRRMk1DSXZQand2Wno0OFp5QmtZWFJoTFcxdGJDMXViMlJsUFNKdGJ5SWdkSEpoYm5ObWIzSnRQU0owY21GdWMyeGhkR1VvTlRBeUxEUXhNeWtnYzJOaGJHVW9NQzQzTURjcElqNDhkWE5sSUdSaGRHRXRZejBpTWpBek1pSWdlR3hwYm1zNmFISmxaajBpSTAxS1dDMHlMVlJGV0MxV0xUSXdNeklpTHo0OEwyYytQQzluUGp4bklHUmhkR0V0Ylcxc0xXNXZaR1U5SW0xdklpQjBjbUZ1YzJadmNtMDlJblJ5WVc1emJHRjBaU2d4TmpJMU1DNDJMREFwSWo0OGRYTmxJR1JoZEdFdFl6MGlNa01pSUhoc2FXNXJPbWh5WldZOUlpTk5TbGd0TWkxVVJWZ3RUaTB5UXlJdlBqd3ZaejQ4WnlCa1lYUmhMVzF0YkMxdWIyUmxQU0p0YzNWd0lpQjBjbUZ1YzJadmNtMDlJblJ5WVc1emJHRjBaU2d4TmpZNU5TNHlMREFwSWo0OFp5QmtZWFJoTFcxdGJDMXViMlJsUFNKdGFTSStQSFZ6WlNCa1lYUmhMV005SWpGRU5EUkZJaUI0YkdsdWF6cG9jbVZtUFNJalRVcFlMVEl0VkVWWUxVa3RNVVEwTkVVaUx6NDhMMmMrUEdjZ1pHRjBZUzF0Yld3dGJtOWtaVDBpYlc4aUlIUnlZVzV6Wm05eWJUMGlkSEpoYm5Oc1lYUmxLRFUyTWl3ME1UTXBJSE5qWVd4bEtEQXVOekEzS1NJK1BIVnpaU0JrWVhSaExXTTlJakl3TXpJaUlIaHNhVzVyT21oeVpXWTlJaU5OU2xndE1pMVVSVmd0VmkweU1ETXlJaTgrUEM5blBqd3ZaejQ4WnlCa1lYUmhMVzF0YkMxdWIyUmxQU0p0YnlJZ2RISmhibk5tYjNKdFBTSjBjbUZ1YzJ4aGRHVW9NVGMxTURFdU55d3dLU0krUEhWelpTQmtZWFJoTFdNOUlqSTVJaUI0YkdsdWF6cG9jbVZtUFNJalRVcFlMVEl0VkVWWUxVNHRNamtpTHo0OEwyYytQR2NnWkdGMFlTMXRiV3d0Ym05a1pUMGliVzhpSUhSeVlXNXpabTl5YlQwaWRISmhibk5zWVhSbEtERTRNVEV5TGprc01Da2lQangxYzJVZ1pHRjBZUzFqUFNJeU1qRXlJaUI0YkdsdWF6cG9jbVZtUFNJalRVcFlMVEl0VkVWWUxVNHRNakl4TWlJdlBqd3ZaejQ4WnlCa1lYUmhMVzF0YkMxdWIyUmxQU0p0YVNJZ2RISmhibk5tYjNKdFBTSjBjbUZ1YzJ4aGRHVW9NVGt4TVRNdU1Td3dLU0krUEhWelpTQmtZWFJoTFdNOUlqRkVORFEwSWlCNGJHbHVhenBvY21WbVBTSWpUVXBZTFRJdFZFVllMVWt0TVVRME5EUWlMejQ4TDJjK1BHY2daR0YwWVMxdGJXd3RibTlrWlQwaWJXOGlJSFJ5WVc1elptOXliVDBpZEhKaGJuTnNZWFJsS0RFNU9UQTBMakVzTUNraVBqeDFjMlVnWkdGMFlTMWpQU0l5T0NJZ2VHeHBibXM2YUhKbFpqMGlJMDFLV0MweUxWUkZXQzFPTFRJNElpOCtQQzluUGp4bklHUmhkR0V0Ylcxc0xXNXZaR1U5SW0xcElpQjBjbUZ1YzJadmNtMDlJblJ5WVc1emJHRjBaU2d5TURJNU15NHhMREFwSWo0OGRYTmxJR1JoZEdFdFl6MGlNVVEwTmpBaUlIaHNhVzVyT21oeVpXWTlJaU5OU2xndE1pMVVSVmd0U1MweFJEUTJNQ0l2UGp3dlp6NDhaeUJrWVhSaExXMXRiQzF1YjJSbFBTSnRieUlnZEhKaGJuTm1iM0p0UFNKMGNtRnVjMnhoZEdVb01qQTNOakl1TVN3d0tTSStQSFZ6WlNCa1lYUmhMV005SWpKRElpQjRiR2x1YXpwb2NtVm1QU0lqVFVwWUxUSXRWRVZZTFU0dE1rTWlMejQ4TDJjK1BHY2daR0YwWVMxdGJXd3RibTlrWlQwaWJXa2lJSFJ5WVc1elptOXliVDBpZEhKaGJuTnNZWFJsS0RJeE1qQTJMamdzTUNraVBqeDFjMlVnWkdGMFlTMWpQU0l4UkRRMFJTSWdlR3hwYm1zNmFISmxaajBpSTAxS1dDMHlMVlJGV0MxSkxURkVORFJGSWk4K1BDOW5QanhuSUdSaGRHRXRiVzFzTFc1dlpHVTlJbTF2SWlCMGNtRnVjMlp2Y20wOUluUnlZVzV6YkdGMFpTZ3lNVGN6TlM0NExEQXBJajQ4ZFhObElHUmhkR0V0WXowaU1qa2lJSGhzYVc1ck9taHlaV1k5SWlOTlNsZ3RNaTFVUlZndFRpMHlPU0l2UGp3dlp6NDhaeUJrWVhSaExXMXRiQzF1YjJSbFBTSlVaVmhCZEc5dElpQmtZWFJoTFcxcWVDMTBaWGhqYkdGemN6MGlUMUpFSWlCMGNtRnVjMlp2Y20wOUluUnlZVzV6YkdGMFpTZ3lNakV5TkM0NExEQXBJajQ4WnlCa1lYUmhMVzF0YkMxdWIyUmxQU0p0YnlJZ2RISmhibk5tYjNKdFBTSjBjbUZ1YzJ4aGRHVW9NQ0F0TUM0MUtTSStQSFZ6WlNCa1lYUmhMV005SWpWRUlpQjRiR2x1YXpwb2NtVm1QU0lqVFVwWUxUSXRWRVZZTFV4UExUVkVJaTgrUEM5blBqd3ZaejQ4TDJjK1BDOW5Qand2YzNablBnPT0iLAoJIlJlYWxWaWV3U2l6ZUpzb24iIDogIntcImhlaWdodFwiOjY3NixcIndpZHRoXCI6Nzk2NH0iCn0K"/>
    </extobj>
    <extobj name="2384804F-3998-4D57-9195-F3826E402611-16">
      <extobjdata type="2384804F-3998-4D57-9195-F3826E402611" data="ewoJIkltZ1NldHRpbmdKc29uIiA6ICJ7XCJoZWlnaHRcIjo0MS4wNzE0Mjg1NzE0Mjg1NyxcIndpZHRoXCI6MjcxLjQyODU3MTQyODU3MTR9IiwKCSJMYXRleCIgOiAiXFxiZWdpbntlcXVhdGlvbn1cbmZfe0dfQ30oZykgPSBcXGludF8wXlxcaW5mdHkgXFxmcmFjezF9e3h9IFxcLCBmX3tHX1J9XFxCaWcoXFxmcmFje2d9e3h9XFxCaWcpIFxcLCBmX3tHX0x9KHgpIFxcLCBkeFxuXFxlbmR7ZXF1YXRpb259XG4iLAoJIkxhdGV4SW1nQmFzZTY0IiA6ICJQSE4yWnlCNGJXeHVjejBpYUhSMGNEb3ZMM2QzZHk1M015NXZjbWN2TWpBd01DOXpkbWNpSUhkcFpIUm9QU0l6TkM0NE1ERmxlQ0lnYUdWcFoyaDBQU0kxTGpJek1tVjRJaUJ5YjJ4bFBTSnBiV2NpSUdadlkzVnpZV0pzWlQwaVptRnNjMlVpSUhacFpYZENiM2c5SWpBZ0xURTBNREF1TmlBeE5UTTRNaTR5SURJek1USXVOU0lnZUcxc2JuTTZlR3hwYm1zOUltaDBkSEE2THk5M2QzY3Vkek11YjNKbkx6RTVPVGt2ZUd4cGJtc2lJR0Z5YVdFdGFHbGtaR1Z1UFNKMGNuVmxJaUJ6ZEhsc1pUMGlkbVZ5ZEdsallXd3RZV3hwWjI0NklDMHlMakEyTTJWNE95QnRZWGd0ZDJsa2RHZzZJRGs0SlRzaVBqeGtaV1p6UGp4d1lYUm9JR2xrUFNKTlNsZ3RNaT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IQmhkR2dnYVdROUlrMUtXQzB5TFZSRldDMUpMVEZFTkROQklpQmtQU0pOTlRBZ01qVXlVVFV3SURNMk55QXhNVGNnTkRjelZESTROaUEyTkRGVU5Ea3dJRGN3TkZFMU9EQWdOekEwSURZek15QTJOVE5STmpReUlEWTBNeUEyTkRnZ05qTTJWRFkxTmlBMk1qWk1OalUzSURZeU0xRTJOakFnTmpJeklEWTROQ0EyTkRsUk5qa3hJRFkxTlNBMk9Ua2dOall6VkRjeE5TQTJOemxVTnpJMUlEWTVNRXczTkRBZ056QTFTRGMwTmxFM05qQWdOekExSURjMk1DQTJPVGhSTnpZd0lEWTVOQ0EzTWpnZ05UWXhVVFk1TWlBME1qSWdOamt5SURReU1WRTJPVEFnTkRFMklEWTROeUEwTVRWVU5qWTVJRFF4TTBnMk5UTlJOalEzSURReE9TQTJORGNnTkRJeVVUWTBOeUEwTWpNZ05qUTRJRFF5T1ZRMk5UQWdORFE1VkRZMU1TQTBPREZSTmpVeElEVTFNaUEyTVRrZ05qQTFWRFV4TUNBMk5UbFJORGt5SURZMU9TQTBOekVnTmpVMlZEUXhPQ0EyTkROVU16VTNJRFl4TlZReU9UUWdOVFkzVkRJek5pQTBPVFpVTVRnNUlETTVORlF4TlRnZ01qWXdVVEUxTmlBeU5ESWdNVFUySURJeU1WRXhOVFlnTVRjeklERTNNQ0F4TXpaVU1qQTJJRGM1VkRJMU5pQTBOVlF6TURnZ01qaFVNelV6SURJMFVUUXdOeUF5TkNBME5USWdORGRVTlRFMElERXdObEUxTVRjZ01URTBJRFV5T1NBeE5qRlVOVFF4SURJeE5GRTFOREVnTWpJeUlEVXlPQ0F5TWpSVU5EWTRJREl5TjBnME16RlJOREkxSURJek15QTBNalVnTWpNMVZEUXlOeUF5TlRSUk5ETXhJREkyTnlBME16Y2dNamN6U0RRMU5GRTBPVFFnTWpjeElEVTVOQ0F5TnpGUk5qTTBJREkzTVNBMk5Ua2dNamN4VkRZNU5TQXlOekpVTnpBM0lESTNNbEUzTWpFZ01qY3lJRGN5TVNBeU5qTlJOekl4SURJMk1TQTNNVGtnTWpRNVVUY3hOQ0F5TXpBZ056QTVJREl5T0ZFM01EWWdNakkzSURZNU5DQXlNamRSTmpjMElESXlOeUEyTlRNZ01qSTBVVFkwTmlBeU1qRWdOalF6SURJeE5WUTJNamtnTVRZMFVUWXlNQ0F4TXpFZ05qRTBJREV3T0ZFMU9Ea2dOaUExT0RZZ00xRTFPRFFnTVNBMU9ERWdNVkUxTnpFZ01TQTFOVE1nTWpGVU5UTXdJRFV5VVRVek1DQTFNeUExTWpnZ05USlVOVEl5SURRM1VUUTBPQ0F0TWpJZ016SXlJQzB5TWxFeU1ERWdMVEl5SURFeU5pQTFOVlExTUNBeU5USmFJaTgrUEhCaGRHZ2dhV1E5SWsxS1dDMHlMVlJGV0MxSkxURkVORE0ySWlCa1BTSk5OVEFnTWpVeVVUVXdJRE0yTnlBeE1UY2dORGN6VkRJNE5pQTJOREZVTkRrd0lEY3dORkUxT0RBZ056QTBJRFl6TXlBMk5UTlJOalF5SURZME15QTJORGdnTmpNMlZEWTFOaUEyTWpaTU5qVTNJRFl5TTFFMk5qQWdOakl6SURZNE5DQTJORGxSTmpreElEWTFOU0EyT1RrZ05qWXpWRGN4TlNBMk56bFVOekkxSURZNU1FdzNOREFnTnpBMVNEYzBObEUzTmpBZ056QTFJRGMyTUNBMk9UaFJOell3SURZNU5DQTNNamdnTlRZeFVUWTVNaUEwTWpJZ05qa3lJRFF5TVZFMk9UQWdOREUySURZNE55QTBNVFZVTmpZNUlEUXhNMGcyTlROUk5qUTNJRFF4T1NBMk5EY2dOREl5VVRZME55QTBNak1nTmpRNElEUXlPVlEyTlRBZ05EUTVWRFkxTVNBME9ERlJOalV4SURVMU1pQTJNVGtnTmpBMVZEVXhNQ0EyTlRsUk5EZzBJRFkxT1NBME5UUWdOalV5VkRNNE1pQTJNamhVTWprNUlEVTNNbFF5TWpZZ05EYzVVVEU1TkNBME1qSWdNVGMxSURNME5sUXhOVFlnTWpJeVVURTFOaUF4TURnZ01qTXlJRFU0VVRJNE1DQXlOQ0F6TlRBZ01qUlJORFF4SURJMElEVXhNaUE1TWxRMk1EWWdNalF3VVRZeE1DQXlOVE1nTmpFeUlESTFOVlEyTWpnZ01qVTNVVFkwT0NBeU5UY2dOalE0SURJME9GRTJORGdnTWpReklEWTBOeUF5TXpsUk5qRTRJREV6TWlBMU1qTWdOVFZVTXpFNUlDMHlNbEV5TURZZ0xUSXlJREV5T0NBMU0xUTFNQ0F5TlRKYUlpOCtQSEJoZEdnZ2FXUTlJazFLV0Mw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FZSRldDMUpMVEZFTkRVMElpQmtQU0pOTXpFeElEUXpVVEk1TmlBek1DQXlOamNnTVRWVU1qQTJJREJSTVRReklEQWdNVEExSURRMVZEWTJJREUyTUZFMk5pQXlOalVnTVRReklETTFNMVF6TVRRZ05EUXlVVE0yTVNBME5ESWdOREF4SURNNU5FdzBNRFFnTXprNFVUUXdOaUEwTURFZ05EQTVJRFF3TkZRME1UZ2dOREV5VkRRek1TQTBNVGxVTkRRM0lEUXlNbEUwTmpFZ05ESXlJRFEzTUNBME1UTlVORGd3SURNNU5GRTBPREFnTXpjNUlEUXlNeUF4TlRKVU16WXpJQzA0TUZFek5EVWdMVEV6TkNBeU9EWWdMVEUyT1ZReE5URWdMVEl3TlZFeE1DQXRNakExSURFd0lDMHhNemRSTVRBZ0xURXhNU0F5T0NBdE9URlVOelFnTFRjeFVUZzVJQzAzTVNBeE1ESWdMVGd3VkRFeE5pQXRNVEV4VVRFeE5pQXRNVEl4SURFeE5DQXRNVE13VkRFd055QXRNVFEwVkRrNUlDMHhOVFJVT1RJZ0xURTJNa3c1TUNBdE1UWTBTRGt4VVRFd01TQXRNVFkzSURFMU1TQXRNVFkzVVRFNE9TQXRNVFkzSURJeE1TQXRNVFUxVVRJek5DQXRNVFEwSURJMU5DQXRNVEl5VkRJNE1pQXROelZSTWpnNElDMDFOaUF5T1RnZ0xURXpVVE14TVNBek5TQXpNVEVnTkROYVRUTTROQ0F6TWpoTU16Z3dJRE16T1ZFek56Y2dNelV3SURNM05TQXpOVFJVTXpZNUlETTJPRlF6TlRrZ016Z3lWRE0wTmlBek9UTlVNekk0SURRd01sUXpNRFlnTkRBMVVUSTJNaUEwTURVZ01qSXhJRE0xTWxFeE9URWdNekV6SURFM01TQXlNek5VTVRVeElERXhOMUV4TlRFZ016Z2dNakV6SURNNFVUSTJPU0F6T0NBek1qTWdNVEE0VERNek1TQXhNVGhNTXpnM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RTh0TWpJeVFpSWdaRDBpVFRFeE5DQXROems0VVRFek1pQXRPREkwSURFMk5TQXRPREkwU0RFMk4xRXhPVFVnTFRneU5DQXlNak1nTFRjMk5GUXlOelVnTFRZd01GUXpNakFnTFRNNU1WUXpOaklnTFRFMk5GRXpOalVnTFRFME15QXpOamNnTFRFek0xRTBNemtnTWpreUlEVXlNeUEyTlRWVU5qUTFJREV4TWpkUk5qVXhJREV4TkRVZ05qVTFJREV4TlRkVU5qY3lJREV5TURGVU5qazVJREV5TlRkVU56TXpJREV6TURaVU56YzNJREV6TkRaVU9ESTRJREV6TmpCUk9EZzBJREV6TmpBZ09URXlJREV6TWpWVU9UUTBJREV5TkRWUk9UUTBJREV5TWpBZ09UTXlJREV5TURWVU9UQTVJREV4T0RaVU9EZzNJREV4T0ROUk9EWTJJREV4T0RNZ09EUTVJREV4T1RoVU9ETXlJREV5TXpsUk9ETXlJREV5T0RjZ09EZzFJREV5T1RaTU9EZ3lJREV6TURCUk9EYzVJREV6TURNZ09EYzBJREV6TURkVU9EWTJJREV6TVROUk9EVXhJREV6TWpNZ09ETXpJREV6TWpOUk9ERTVJREV6TWpNZ09EQTNJREV6TVRGVU56YzFJREV5TlRWVU56TTJJREV4TXpsVU5qZzVJRGt6TmxRMk16TWdOakk0VVRVM05DQXlPVE1nTlRFd0lDMDFWRFF4TUNBdE5ETTNWRE0xTlNBdE5qSTVVVEkzT0NBdE9EWXlJREUyTlNBdE9EWXlVVEV5TlNBdE9EWXlJRGt5SUMwNE16RlVOVFVnTFRjME5sRTFOU0F0TnpFeElEYzBJQzAyT1RoVU1URXlJQzAyT0RWUk1UTXpJQzAyT0RVZ01UVXdJQzAzTURCVU1UWTNJQzAzTkRGUk1UWTNJQzAzT0RrZ01URTBJQzAzT1RoYUlpOCtQSEJoZEdnZ2FXUTlJazFLV0MweUxWUkZXQzFPTFRJeU1VVWlJR1E5SWswMU5TQXlNVGRSTlRVZ016QTFJREV4TVNBek56TlVNalUwSURRME1sRXpORElnTkRReUlEUXhPU0F6T0RGUk5EVTNJRE0xTUNBME9UTWdNekF6VERVd055QXlPRFJNTlRFMElESTVORkUyTVRnZ05EUXlJRGMwTnlBME5ESlJPRE16SURRME1pQTRPRGdnTXpjMFZEazBOQ0F5TVRSUk9UUTBJREV5T0NBNE9Ea2dOVGxVTnpReklDMHhNVkUyTlRjZ0xURXhJRFU0TUNBMU1GRTFORElnT0RFZ05UQTJJREV5T0V3ME9USWdNVFEzVERRNE5TQXhNemRSTXpneElDMHhNU0F5TlRJZ0xURXhVVEUyTmlBdE1URWdNVEV4SURVM1ZEVTFJREl4TjFwTk9UQTNJREl4TjFFNU1EY2dNamcxSURnMk9TQXpOREZVTnpZeElETTVOMUUzTkRBZ016azNJRGN5TUNBek9USlVOamd5SURNM09GUTJORGdnTXpVNVZEWXhPU0F6TXpWVU5UazBJRE14TUZRMU56UWdNamcxVkRVMU9TQXlOak5VTlRRNElESTBOa3cxTkRNZ01qTTRURFUzTkNBeE9UaFJOakExSURFMU9DQTJNaklnTVRNNFZEWTJOQ0E1TkZRM01UUWdOakZVTnpZMUlEVXhVVGd5TnlBMU1TQTROamNnTVRBd1ZEa3dOeUF5TVRkYVRUa3lJREl4TkZFNU1pQXhORFVnTVRNeElEZzVWREl6T1NBek0xRXpOVGNnTXpNZ05EVTJJREU1TTB3ME1qVWdNak16VVRNMk5DQXpNVElnTXpNMElETXpOMUV5T0RVZ016Z3dJREl6TXlBek9EQlJNVGN4SURNNE1DQXhNeklnTXpNeFZEa3lJREl4TkZvaUx6NDhjR0YwYUNCcFpEMGlUVXBZTFRJ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l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WkxVVJWZ3RTUzB4UkRRME5TSWdaRDBpVFRJek1DQTJNemRSTWpBeklEWXpOeUF4T1RnZ05qTTRWREU1TXlBMk5EbFJNVGt6SURZM05pQXlNRFFnTmpneVVUSXdOaUEyT0RNZ016YzRJRFk0TTFFMU5UQWdOamd5SURVMk5DQTJPREJSTmpJd0lEWTNNaUEyTlRnZ05qVXlWRGN4TWlBMk1EWlVOek16SURVMk0xUTNNemtnTlRJNVVUY3pPU0EwT0RRZ056RXdJRFEwTlZRMk5ETWdNemcxVkRVM05pQXpOVEZVTlRNNElETXpPRXcxTkRVZ016TXpVVFl4TWlBeU9UVWdOakV5SURJeU0xRTJNVElnTWpFeUlEWXdOeUF4TmpKVU5qQXlJRGd3VmpjeFVUWXdNaUExTXlBMk1ETWdORE5VTmpFMElESTFWRFkwTUNBeE5sRTJOamdnTVRZZ05qZzJJRE00VkRjeE1pQTROVkUzTVRjZ09Ua2dOekl3SURFd01sUTNNelVnTVRBMVVUYzFOU0F4TURVZ056VTFJRGt6VVRjMU5TQTNOU0EzTXpFZ016WlJOamt6SUMweU1TQTJOREVnTFRJeFNEWXpNbEUxTnpFZ0xUSXhJRFV6TVNBMFZEUTROeUE0TWxFME9EY2dNVEE1SURVd01pQXhOalpVTlRFM0lESXpPVkUxTVRjZ01qa3dJRFEzTkNBek1UTlJORFU1SURNeU1DQTBORGtnTXpJeFZETTNPQ0F6TWpOSU16QTVUREkzTnlBeE9UTlJNalEwSURZeElESTBOQ0ExT1ZFeU5EUWdOVFVnTWpRMUlEVTBWREkxTWlBMU1GUXlOamtnTkRoVU16QXlJRFEyU0RNek0xRXpNemtnTXpnZ016TTVJRE0zVkRNek5pQXhPVkV6TXpJZ05pQXpNallnTUVnek1URlJNamMxSURJZ01UZ3dJREpSTVRRMklESWdNVEUzSURKVU56RWdNbFExTUNBeFVUTXpJREVnTXpNZ01UQlJNek1nTVRJZ016WWdNalJSTkRFZ05ETWdORFlnTkRWUk5UQWdORFlnTmpFZ05EWklOamRST1RRZ05EWWdNVEkzSURRNVVURTBNU0ExTWlBeE5EWWdOakZSTVRRNUlEWTFJREl4T0NBek16bFVNamczSURZeU9GRXlPRGNnTmpNMUlESXpNQ0EyTXpkYVRUWXpNQ0ExTlRSUk5qTXdJRFU0TmlBMk1Ea2dOakE0VkRVeU15QTJNelpSTlRJeElEWXpOaUExTURBZ05qTTJWRFEyTWlBMk16ZElORFF3VVRNNU15QTJNemNnTXpnMklEWXlOMUV6T0RVZ05qSTBJRE0xTWlBME9UUlVNekU1SURNMk1WRXpNVGtnTXpZd0lETTRPQ0F6TmpCUk5EWTJJRE0yTVNBME9USWdNelkzVVRVMU5pQXpOemNnTlRreUlEUXlObEUyTURnZ05EUTVJRFl4T1NBME9EWlVOak13SURVMU5Gb2lMejQ4Y0dGMGFDQnBaRDBpVFVwWUxUSXRWRVZZTFV4UExUSTRJaUJrUFNKTk1UZ3dJRGsyVkRFNE1DQXlOVEJVTWpBMUlEVTBNVlF5TmpZZ056Y3dWRE0xTXlBNU5EUlVORFEwSURFd05qbFVOVEkzSURFeE5UQklOVFUxVVRVMk1TQXhNVFEwSURVMk1TQXhNVFF4VVRVMk1TQXhNVE0zSURVME5TQXhNVEl3VkRVd05DQXhNRGN5VkRRME55QTVPVFZVTXpnMklEZzNPRlF6TXpBZ056SXhWREk0T0NBMU1UTlVNamN5SURJMU1WRXlOeklnTVRNeklESTRNQ0ExTmxFeU9UTWdMVGczSURNeU5pQXRNakE1VkRNNU9TQXROREExVkRRM05TQXROVE14VkRVek5pQXROakE1VkRVMk1TQXROalF3VVRVMk1TQXROalF6SURVMU5TQXROalE1U0RVeU4xRTBPRE1nTFRZeE1pQTBORE1nTFRVMk9GUXpOVE1nTFRRME0xUXlOallnTFRJM01GUXlNRFVnTFRReFdpSXZQanh3WVhSb0lHbGtQU0pOU2xndE1pMVVSVmd0VEU4dE1qa2lJR1E5SWswek5TQXhNVE00VVRNMUlERXhOVEFnTlRFZ01URTFNRWcxTmtnMk9WRXhNVE1nTVRFeE15QXhOVE1nTVRBMk9WUXlORE1nT1RRMFZETXpNQ0EzTnpGVU16a3hJRFUwTVZRME1UWWdNalV3VkRNNU1TQXROREJVTXpNd0lDMHlOekJVTWpReklDMDBORE5VTVRVeUlDMDFOamhVTmprZ0xUWTBPVWcxTmxFME15QXROalE1SURNNUlDMDJORGRVTXpVZ0xUWXpOMUUyTlNBdE5qQTNJREV4TUNBdE5UUTRVVEk0TXlBdE16RTJJRE14TmlBMU5sRXpNalFnTVRNeklETXlOQ0F5TlRGUk16STBJRE0yT0NBek1UWWdORFExVVRJM09DQTROemNnTkRnZ01URXlNMUV6TmlBeE1UTTNJRE0xSURFeE16aGFJaTgrUEhCaGRHZ2dhV1E5SWsxS1dDMHl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eU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NeUlnZUd4cGJtczZhSEpsWmowaUkwMUtXQzB5TFZSRldDMUpMVEZFTkRVeklpOCtQQzluUGp4bklHUmhkR0V0Ylcxc0xXNXZaR1U5SWxSbFdFRjBiMjBpSUhSeVlXNXpabTl5YlQwaWRISmhibk5zWVhSbEtEVXlNeXd0TVRVd0tTQnpZMkZzWlNnd0xqY3dOeWtpSUdSaGRHRXRiV3A0TFhSbGVHTnNZWE56UFNKUFVrUWlQanhuSUdSaGRHRXRiVzFzTFc1dlpHVTlJbTF6ZFdJaVBqeG5JR1JoZEdFdGJXMXNMVzV2WkdVOUltMXBJajQ4ZFhObElHUmhkR0V0WXowaU1VUTBNMEVpSUhoc2FXNXJPbWh5WldZOUlpTk5TbGd0TWkxVVJWZ3RTUzB4UkRRelFTSXZQand2Wno0OFp5QmtZWFJoTFcxdGJDMXViMlJsUFNKdGFTSWdkSEpoYm5ObWIzSnRQU0owY21GdWMyeGhkR1VvT0RFNUxDMHhOVEFwSUhOallXeGxLREF1TnpBM0tTSStQSFZ6WlNCa1lYUmhMV005SWpGRU5ETTJJaUI0YkdsdWF6cG9jbVZtUFNJalRVcFlMVEl0VkVWWUxVa3RNVVEwTXpZaUx6NDhMMmMrUEM5blBqd3ZaejQ4TDJjK1BHY2daR0YwWVMxdGJXd3RibTlrWlQwaWJXOGlJSFJ5WVc1elptOXliVDBpZEhKaGJuTnNZWFJsS0RFMU5qY3VOU3d3S1NJK1BIVnpaU0JrWVhSaExXTTlJakk0SWlCNGJHbHVhenBvY21WbVBTSWpUVXBZTFRJdFZFVllMVTR0TWpnaUx6NDhMMmMrUEdjZ1pHRjBZUzF0Yld3dGJtOWtaVDBpYldraUlIUnlZVzV6Wm05eWJUMGlkSEpoYm5Oc1lYUmxLREU1TlRZdU5Td3dLU0krUEhWelpTQmtZWFJoTFdNOUlqRkVORFUwSWlCNGJHbHVhenBvY21WbVBTSWpUVXBZTFRJdFZFVllMVWt0TVVRME5UUWlMejQ4TDJjK1BHY2daR0YwWVMxdGJXd3RibTlrWlQwaWJXOGlJSFJ5WVc1elptOXliVDBpZEhKaGJuTnNZWFJsS0RJME16TXVOU3d3S1NJK1BIVnpaU0JrWVhSaExXTTlJakk1SWlCNGJHbHVhenBvY21WbVBTSWpUVXBZTFRJdFZFVllMVTR0TWpraUx6NDhMMmMrUEdjZ1pHRjBZUzF0Yld3dGJtOWtaVDBpYlc4aUlIUnlZVzV6Wm05eWJUMGlkSEpoYm5Oc1lYUmxLRE14TURBdU15d3dLU0krUEhWelpTQmtZWFJoTFdNOUlqTkVJaUI0YkdsdWF6cG9jbVZtUFNJalRVcFlMVEl0VkVWWUxVNHRNMFFpTHo0OEwyYytQR2NnWkdGMFlTMXRiV3d0Ym05a1pUMGliWE4xWW5OMWNDSWdkSEpoYm5ObWIzSnRQU0owY21GdWMyeGhkR1VvTkRFMU5pd3dLU0krUEdjZ1pHRjBZUzF0Yld3dGJtOWtaVDBpYlc4aUlIUnlZVzV6Wm05eWJUMGlkSEpoYm5Oc1lYUmxLREFnTVNraVBqeDFjMlVnWkdGMFlTMWpQU0l5TWpKQ0lpQjRiR2x1YXpwb2NtVm1QU0lqVFVwWUxUSXRWRVZZTFV4UExUSXlNa0lpTHo0OEwyYytQR2NnWkdGMFlTMXRiV3d0Ym05a1pUMGliV2tpSUhSeVlXNXpabTl5YlQwaWRISmhibk5zWVhSbEtERXdORFl1TkN3eE1EZzRMakVwSUhOallXeGxLREF1TnpBM0tTSStQSFZ6WlNCa1lYUmhMV005SWpJeU1VVWlJSGhzYVc1ck9taHlaV1k5SWlOTlNsZ3RNaTFVUlZndFRpMHlNakZGSWk4K1BDOW5QanhuSUdSaGRHRXRiVzFzTFc1dlpHVTlJbTF1SWlCMGNtRnVjMlp2Y20wOUluUnlZVzV6YkdGMFpTZzFPRGtzTFRnNU5pNDBLU0J6WTJGc1pTZ3dMamN3TnlraVBqeDFjMlVnWkdGMFlTMWpQU0l6TUNJZ2VHeHBibXM2YUhKbFpqMGlJMDFLV0MweUxWUkZXQzFPTFRNd0lpOCtQQzluUGp3dlp6NDhaeUJrWVhSaExXMXRiQzF1YjJSbFBTSnRabkpoWXlJZ2RISmhibk5tYjNKdFBTSjBjbUZ1YzJ4aGRHVW9OakV5Tmk0eUxEQXBJajQ4WnlCa1lYUmhMVzF0YkMxdWIyUmxQU0p0YmlJZ2RISmhibk5tYjNKdFBTSjBjbUZ1YzJ4aGRHVW9NalUyTERZM05pa2lQangxYzJVZ1pHRjBZUzFqUFNJek1TSWdlR3hwYm1zNmFISmxaajBpSTAxS1dDMHlMVlJGV0MxT0xUTXhJaTgrUEM5blBqeG5JR1JoZEdFdGJXMXNMVzV2WkdVOUltMXBJaUIwY21GdWMyWnZjbTA5SW5SeVlXNXpiR0YwWlNneU1qQXNMVFk0TmlraVBqeDFjMlVnWkdGMFlTMWpQU0l4UkRRMk5TSWdlR3hwYm1zNmFISmxaajBpSTAxS1dDMHlMVlJGV0MxSkxURkVORFkxSWk4K1BDOW5Qanh5WldOMElIZHBaSFJvUFNJM056SWlJR2hsYVdkb2REMGlOakFpSUhnOUlqRXlNQ0lnZVQwaU1qSXdJaTgrUEM5blBqeG5JR1JoZEdFdGJXMXNMVzV2WkdVOUltMXpkSGxzWlNJZ2RISmhibk5tYjNKdFBTSjBjbUZ1YzJ4aGRHVW9OekV6T0M0eUxEQXBJajQ4WnlCa1lYUmhMVzF0YkMxdWIyUmxQU0p0YzNCaFkyVWlMejQ4TDJjK1BHY2daR0YwWVMxdGJXd3RibTlrWlQwaWJYTjFZaUlnZEhKaGJuTm1iM0p0UFNKMGNtRnVjMnhoZEdVb056TXdOUzR5TERBcElqNDhaeUJrWVhSaExXMXRiQzF1YjJSbFBTSnRhU0krUEhWelpTQmtZWFJoTFdNOUlqRkVORFV6SWlCNGJHbHVhenBvY21WbVBTSWpUVXBZTFRJdFZFVllMVWt0TVVRME5UTWlMejQ4TDJjK1BHY2daR0YwWVMxdGJXd3RibTlrWlQwaVZHVllRWFJ2YlNJZ2RISmhibk5tYjNKdFBTSjBjbUZ1YzJ4aGRHVW9OVEl6TEMweE5UQXBJSE5qWVd4bEtEQXVOekEzS1NJZ1pHRjBZUzF0YW5ndGRHVjRZMnhoYzNNOUlrOVNSQ0krUEdjZ1pHRjBZUzF0Yld3dGJtOWtaVDBpYlhOMVlpSStQR2NnWkdGMFlTMXRiV3d0Ym05a1pUMGliV2tpUGp4MWMyVWdaR0YwWVMxalBTSXhSRFF6UVNJZ2VHeHBibXM2YUhKbFpqMGlJMDFLV0MweUxWUkZXQzFKTFRGRU5ETkJJaTgrUEM5blBqeG5JR1JoZEdFdGJXMXNMVzV2WkdVOUltMXBJaUIwY21GdWMyWnZjbTA5SW5SeVlXNXpiR0YwWlNnNE1Ua3NMVEUxTUNrZ2MyTmhiR1VvTUM0M01EY3BJajQ4ZFhObElHUmhkR0V0WXowaU1VUTBORFVpSUhoc2FXNXJPbWh5WldZOUlpTk5TbGd0TWkxVVJWZ3RTUzB4UkRRME5TSXZQand2Wno0OEwyYytQQzluUGp3dlp6NDhaeUJrWVhSaExXMXRiQzF1YjJSbFBTSlVaVmhCZEc5dElpQmtZWFJoTFcxcWVDMTBaWGhqYkdGemN6MGlUMUpFSWlCMGNtRnVjMlp2Y20wOUluUnlZVzV6YkdGMFpTZzRPRGN5TGpJc01Da2lQanhuSUdSaGRHRXRiVzFzTFc1dlpHVTlJbTF2SWlCMGNtRnVjMlp2Y20wOUluUnlZVzV6YkdGMFpTZ3dJQzB3TGpVcElqNDhkWE5sSUdSaGRHRXRZejBpTWpnaUlIaHNhVzVyT21oeVpXWTlJaU5OU2xndE1pMVVSVmd0VEU4dE1qZ2lMejQ4TDJjK1BDOW5QanhuSUdSaGRHRXRiVzFzTFc1dlpHVTlJbTFtY21GaklpQjBjbUZ1YzJadmNtMDlJblJ5WVc1emJHRjBaU2c1TkRZNUxqSXNNQ2tpUGp4bklHUmhkR0V0Ylcxc0xXNXZaR1U5SW0xcElpQjBjbUZ1YzJadmNtMDlJblJ5WVc1emJHRjBaU2d5TmpjdU5TdzJOellwSWo0OGRYTmxJR1JoZEdFdFl6MGlNVVEwTlRRaUlIaHNhVzVyT21oeVpXWTlJaU5OU2xndE1pMVVSVmd0U1MweFJEUTFOQ0l2UGp3dlp6NDhaeUJrWVhSaExXMXRiQzF1YjJSbFBTSnRhU0lnZEhKaGJuTm1iM0p0UFNKMGNtRnVjMnhoZEdVb01qSXdMQzAyT0RZcElqNDhkWE5sSUdSaGRHRXRZejBpTVVRME5qVWlJSGhzYVc1ck9taHlaV1k5SWlOTlNsZ3RNaTFVUlZndFNTMHhSRFEyTlNJdlBqd3ZaejQ4Y21WamRDQjNhV1IwYUQwaU56Y3lJaUJvWldsbmFIUTlJall3SWlCNFBTSXhNakFpSUhrOUlqSXlNQ0l2UGp3dlp6NDhaeUJrWVhSaExXMXRiQzF1YjJSbFBTSlVaVmhCZEc5dElpQmtZWFJoTFcxcWVDMTBaWGhqYkdGemN6MGlUMUpFSWlCMGNtRnVjMlp2Y20wOUluUnlZVzV6YkdGMFpTZ3hNRFE0TVM0eUxEQXBJajQ4WnlCa1lYUmhMVzF0YkMxdWIyUmxQU0p0YnlJZ2RISmhibk5tYjNKdFBTSjBjbUZ1YzJ4aGRHVW9NQ0F0TUM0MUtTSStQSFZ6WlNCa1lYUmhMV005SWpJNUlpQjRiR2x1YXpwb2NtVm1QU0lqVFVwWUxUSXRWRVZZTFV4UExUSTVJaTgrUEM5blBqd3ZaejQ4WnlCa1lYUmhMVzF0YkMxdWIyUmxQU0p0YzNSNWJHVWlJSFJ5WVc1elptOXliVDBpZEhKaGJuTnNZWFJsS0RFeE1EYzRMaklzTUNraVBqeG5JR1JoZEdFdGJXMXNMVzV2WkdVOUltMXpjR0ZqWlNJdlBqd3ZaejQ4WnlCa1lYUmhMVzF0YkMxdWIyUmxQU0p0YzNWaUlpQjBjbUZ1YzJadmNtMDlJblJ5WVc1emJHRjBaU2d4TVRJME5TNHlMREFwSWo0OFp5QmtZWFJoTFcxdGJDMXViMlJsUFNKdGFTSStQSFZ6WlNCa1lYUmhMV005SWpGRU5EVXpJaUI0YkdsdWF6cG9jbVZtUFNJalRVcFlMVEl0VkVWWUxVa3RNVVEwTlRNaUx6NDhMMmMrUEdjZ1pHRjBZUzF0Yld3dGJtOWtaVDBpVkdWWVFYUnZiU0lnZEhKaGJuTm1iM0p0UFNKMGNtRnVjMnhoZEdVb05USXpMQzB4TlRBcElITmpZV3hsS0RBdU56QTNLU0lnWkdGMFlTMXRhbmd0ZEdWNFkyeGhjM005SWs5U1JDSStQR2NnWkdGMFlTMXRiV3d0Ym05a1pUMGliWE4xWWlJK1BHY2daR0YwWVMxdGJXd3RibTlrWlQwaWJXa2lQangxYzJVZ1pHRjBZUzFqUFNJeFJEUXpRU0lnZUd4cGJtczZhSEpsWmowaUkwMUtXQzB5TFZSRldDMUpMVEZFTkROQklpOCtQQzluUGp4bklHUmhkR0V0Ylcxc0xXNXZaR1U5SW0xcElpQjBjbUZ1YzJadmNtMDlJblJ5WVc1emJHRjBaU2c0TVRrc0xURTFNQ2tnYzJOaGJHVW9NQzQzTURjcElqNDhkWE5sSUdSaGRHRXRZejBpTVVRME0wWWlJSGhzYVc1ck9taHlaV1k5SWlOTlNsZ3RNaTFVUlZndFNTMHhSRFF6UmlJdlBqd3ZaejQ4TDJjK1BDOW5Qand2Wno0OFp5QmtZWFJoTFcxdGJDMXViMlJsUFNKdGJ5SWdkSEpoYm5ObWIzSnRQU0owY21GdWMyeGhkR1VvTVRJM056TXVNaXd3S1NJK1BIVnpaU0JrWVhSaExXTTlJakk0SWlCNGJHbHVhenBvY21WbVBTSWpUVXBZTFRJdFZFVllMVTR0TWpnaUx6NDhMMmMrUEdjZ1pHRjBZUzF0Yld3dGJtOWtaVDBpYldraUlIUnlZVzV6Wm05eWJUMGlkSEpoYm5Oc1lYUmxLREV6TVRZeUxqSXNNQ2tpUGp4MWMyVWdaR0YwWVMxalBTSXhSRFEyTlNJZ2VHeHBibXM2YUhKbFpqMGlJMDFLV0MweUxWUkZXQzFKTFRGRU5EWTFJaTgrUEM5blBqeG5JR1JoZEdFdGJXMXNMVzV2WkdVOUltMXZJaUIwY21GdWMyWnZjbTA5SW5SeVlXNXpiR0YwWlNneE16Y3pOQzR5TERBcElqNDhkWE5sSUdSaGRHRXRZejBpTWpraUlIaHNhVzVyT21oeVpXWTlJaU5OU2xndE1pMVVSVmd0VGkweU9TSXZQand2Wno0OFp5QmtZWFJoTFcxdGJDMXViMlJsUFNKdGMzUjViR1VpSUhSeVlXNXpabTl5YlQwaWRISmhibk5zWVhSbEtERTBNVEl6TGpJc01Da2lQanhuSUdSaGRHRXRiVzFzTFc1dlpHVTlJbTF6Y0dGalpTSXZQand2Wno0OFp5QmtZWFJoTFcxdGJDMXViMlJsUFNKdGFTSWdkSEpoYm5ObWIzSnRQU0owY21GdWMyeGhkR1VvTVRReU9UQXVNaXd3S1NJK1BIVnpaU0JrWVhSaExXTTlJakZFTkRVeElpQjRiR2x1YXpwb2NtVm1QU0lqVFVwWUxUSXRWRVZZTFVrdE1VUTBOVEVpTHo0OEwyYytQR2NnWkdGMFlTMXRiV3d0Ym05a1pUMGliV2tpSUhSeVlXNXpabTl5YlQwaWRISmhibk5zWVhSbEtERTBPREV3TGpJc01Da2lQangxYzJVZ1pHRjBZUzFqUFNJeFJEUTJOU0lnZUd4cGJtczZhSEpsWmowaUkwMUtXQzB5TFZSRldDMUpMVEZFTkRZMUlpOCtQQzluUGp3dlp6NDhMMmMrUEM5emRtYysiLAoJIlJlYWxWaWV3U2l6ZUpzb24iIDogIntcImhlaWdodFwiOjgxNixcIndpZHRoXCI6NTQyOX0iCn0K"/>
    </extobj>
    <extobj name="2384804F-3998-4D57-9195-F3826E402611-17">
      <extobjdata type="2384804F-3998-4D57-9195-F3826E402611" data="ewoJIkltZ1NldHRpbmdKc29uIiA6ICJ7XCJoZWlnaHRcIjoxOC43NDk5OTk5OTk5OTk5OTYsXCJ3aWR0aFwiOjI1My41NzE0Mjg1NzE0Mjg1Nn0iLAoJIkxhdGV4IiA6ICJcXGJlZ2lue2VxdWF0aW9ufVxuRyhkKSA9IEdfe1xcdGV4dHtSaWNpYW59fShkKSBcXHRpbWVzIEdfe1xcdGV4dHtMb2dOb3JtYWx9fShkKVxuXFxlbmR7ZXF1YXRpb259XG4iLAoJIkxhdGV4SW1nQmFzZTY0IiA6ICJQSE4yWnlCNGJXeHVjejBpYUhSMGNEb3ZMM2QzZHk1M015NXZjbWN2TWpBd01DOXpkbWNpSUhkcFpIUm9QU0l6TWk0MU56UmxlQ0lnYUdWcFoyaDBQU0l5TGpNMk5tVjRJaUJ5YjJ4bFBTSnBiV2NpSUdadlkzVnpZV0pzWlQwaVptRnNjMlVpSUhacFpYZENiM2c5SWpBZ0xUYzFNQ0F4TkRNNU55NDFJREV3TkRVdU55SWdlRzFzYm5NNmVHeHBibXM5SW1oMGRIQTZMeTkzZDNjdWR6TXViM0puTHpFNU9Ua3ZlR3hwYm1zaUlHRnlhV0V0YUdsa1pHVnVQU0owY25WbElpQnpkSGxzWlQwaWRtVnlkR2xqWVd3dFlXeHBaMjQ2SUMwd0xqWTJPV1Y0T3lCdFlYZ3RkMmxrZEdnNklEazRKVHNpUGp4a1pXWnpQanh3WVhSb0lHbGtQU0pOU2xndE1pMVVSVmd0U1MweFJEUXpRU0lnWkQwaVRUVXdJREkxTWxFMU1DQXpOamNnTVRFM0lEUTNNMVF5T0RZZ05qUXhWRFE1TUNBM01EUlJOVGd3SURjd05DQTJNek1nTmpVelVUWTBNaUEyTkRNZ05qUTRJRFl6TmxRMk5UWWdOakkyVERZMU55QTJNak5STmpZd0lEWXlNeUEyT0RRZ05qUTVVVFk1TVNBMk5UVWdOams1SURZMk0xUTNNVFVnTmpjNVZEY3lOU0EyT1RCTU56UXdJRGN3TlVnM05EWlJOell3SURjd05TQTNOakFnTmprNFVUYzJNQ0EyT1RRZ056STRJRFUyTVZFMk9USWdOREl5SURZNU1pQTBNakZSTmprd0lEUXhOaUEyT0RjZ05ERTFWRFkyT1NBME1UTklOalV6VVRZME55QTBNVGtnTmpRM0lEUXlNbEUyTkRjZ05ESXpJRFkwT0NBME1qbFVOalV3SURRME9WUTJOVEVnTkRneFVUWTFNU0ExTlRJZ05qRTVJRFl3TlZRMU1UQWdOalU1VVRRNU1pQTJOVGtnTkRjeElEWTFObFEwTVRnZ05qUXpWRE0xTnlBMk1UVlVNamswSURVMk4xUXlNellnTkRrMlZERTRPU0F6T1RSVU1UVTRJREkyTUZFeE5UWWdNalF5SURFMU5pQXlNakZSTVRVMklERTNNeUF4TnpBZ01UTTJWREl3TmlBM09WUXlOVFlnTkRWVU16QTRJREk0VkRNMU15QXlORkUwTURjZ01qUWdORFV5SURRM1ZEVXhOQ0F4TURaUk5URTNJREV4TkNBMU1qa2dNVFl4VkRVME1TQXlNVFJSTlRReElESXlNaUExTWpnZ01qSTBWRFEyT0NBeU1qZElORE14VVRReU5TQXlNek1nTkRJMUlESXpOVlEwTWpjZ01qVTBVVFF6TVNBeU5qY2dORE0zSURJM00wZzBOVFJSTkRrMElESTNNU0ExT1RRZ01qY3hVVFl6TkNBeU56RWdOalU1SURJM01WUTJPVFVnTWpjeVZEY3dOeUF5TnpKUk56SXhJREkzTWlBM01qRWdNall6VVRjeU1TQXlOakVnTnpFNUlESTBPVkUzTVRRZ01qTXdJRGN3T1NBeU1qaFJOekEySURJeU55QTJPVFFnTWpJM1VUWTNOQ0F5TWpjZ05qVXpJREl5TkZFMk5EWWdNakl4SURZME15QXlNVFZVTmpJNUlERTJORkUyTWpBZ01UTXhJRFl4TkNBeE1EaFJOVGc1SURZZ05UZzJJRE5STlRnMElERWdOVGd4SURGUk5UY3hJREVnTlRVeklESXhWRFV6TUNBMU1sRTFNekFnTlRNZ05USTRJRFV5VkRVeU1pQTBOMUUwTkRnZ0xUSXlJRE15TWlBdE1qSlJNakF4SUMweU1pQXhNallnTlRWVU5UQWdNalV5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9MVFV5SWlCa1BTSk5NVE13SURZeU1sRXhNak1nTmpJNUlERXhPU0EyTXpGVU1UQXpJRFl6TkZRMk1DQTJNemRJTWpkV05qZ3pTREl3TWtneU16WklNekF3VVRNM05pQTJPRE1nTkRFM0lEWTNOMVExTURBZ05qUTRVVFU1TlNBMk1EQWdOakE1SURVeE4xRTJNVEFnTlRFeUlEWXhNQ0ExTURGUk5qRXdJRFEyT0NBMU9UUWdORE01VkRVMU5pQXpPVEpVTlRFeElETTJNVlEwTnpJZ016UXpURFExTmlBek16aFJORFU1SURNek5TQTBOamNnTXpNeVVUUTVOeUF6TVRZZ05URTJJREk1T0ZRMU5EVWdNalUwVkRVMU9TQXlNVEZVTlRZNElERTFOVlExTnpnZ09UUlJOVGc0SURRMklEWXdNaUF6TVZRMk5EQWdNVFpJTmpRMVVUWTJNQ0F4TmlBMk56UWdNekpVTmpreUlEZzNVVFk1TWlBNU9DQTJPVFlnTVRBeFZEY3hNaUF4TURWVU56STRJREV3TTFRM016SWdPVEJSTnpNeUlEVTVJRGN4TmlBeU4xUTJOeklnTFRFMlVUWTFOaUF0TWpJZ05qTXdJQzB5TWxFME9ERWdMVEUySURRMU9DQTVNRkUwTlRZZ01UQXhJRFExTmlBeE5qTlVORFE1SURJME5sRTBNekFnTXpBMElETTNNeUF6TWpCTU16WXpJRE15TWt3eU9UY2dNekl6U0RJek1WWXhPVEpNTWpNeUlEWXhVVEl6T0NBMU1TQXlORGtnTkRsVU16QXhJRFEyU0RNek5GWXdTRE15TTFFek1ESWdNeUF4T0RFZ00xRTFPU0F6SURNNElEQklNamRXTkRaSU5qQlJNVEF5SURRM0lERXhNU0EwT1ZReE16QWdOakZXTmpJeVdrMDBPVEVnTkRrNVZqVXdPVkUwT1RFZ05USTNJRFE1TUNBMU16bFVORGd4SURVM01GUTBOaklnTmpBeFZEUXlOQ0EyTWpOVU16WXlJRFl6TmxFek5qQWdOak0ySURNME1DQTJNelpVTXpBMElEWXpOMGd5T0ROUk1qTTRJRFl6TnlBeU16UWdOakk0VVRJek1TQTJNalFnTWpNeElEUTVNbFl6TmpCSU1qZzVVVE01TUNBek5qQWdORE0wSURNM09GUTBPRGtnTkRVMlVUUTVNU0EwTmpjZ05Ea3hJRFE1T1ZvaUx6NDhjR0YwYUNCcFpEMGlUVXBZTFRJdFZFVllMVTR0TmpraUlHUTlJazAyT1NBMk1EbFJOamtnTmpNM0lEZzNJRFkxTTFReE16RWdOalk1VVRFMU5DQTJOamNnTVRjeElEWTFNbFF4T0RnZ05qQTVVVEU0T0NBMU56a2dNVGN4SURVMk5GUXhNamtnTlRRNVVURXdOQ0ExTkRrZ09EY2dOVFkwVkRZNUlEWXdPVnBOTWpRM0lEQlJNak15SURNZ01UUXpJRE5STVRNeUlETWdNVEEySUROVU5UWWdNVXd6TkNBd1NESTJWalEyU0RReVVUY3dJRFEySURreElEUTVVVEV3TUNBMU15QXhNRElnTmpCVU1UQTBJREV3TWxZeU1EVldNamt6VVRFd05DQXpORFVnTVRBeUlETTFPVlE0T0NBek56aFJOelFnTXpnMUlEUXhJRE00TlVnek1GWTBNRGhSTXpBZ05ETXhJRE15SURRek1VdzBNaUEwTXpKUk5USWdORE16SURjd0lEUXpORlF4TURZZ05ETTJVVEV5TXlBME16Y2dNVFF5SURRek9GUXhOekVnTkRReFZERTRNaUEwTkRKSU1UZzFWall5VVRFNU1DQTFNaUF4T1RjZ05UQlVNak15SURRMlNESTFOVll3U0RJME4xb2lMejQ4Y0dGMGFDQnBaRDBpVFVwWUxUS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RWRVZZTFU0dFJEY2lJR1E5SWswMk16QWdNamxSTmpNd0lEa2dOakE1SURsUk5qQTBJRGtnTlRnM0lESTFWRFE1TXlBeE1UaE1Nemc1SURJeU1rd3lPRFFnTVRFM1VURTNPQ0F4TXlBeE56VWdNVEZSTVRjeElEa2dNVFk0SURsUk1UWXdJRGtnTVRVMElERTFWREUwTnlBeU9WRXhORGNnTXpZZ01UWXhJRFV4VkRJMU5TQXhORFpNTXpVNUlESTFNRXd5TlRVZ016VTBVVEUzTkNBME16VWdNVFl4SURRME9WUXhORGNnTkRjeFVURTBOeUEwT0RBZ01UVXpJRFE0TlZReE5qZ2dORGt3VVRFM015QTBPVEFnTVRjMUlEUTRPVkV4TnpnZ05EZzNJREk0TkNBek9ETk1Nemc1SURJM09FdzBPVE1nTXpneVVUVTNNQ0EwTlRrZ05UZzNJRFEzTlZRMk1Ea2dORGt4VVRZek1DQTBPVEVnTmpNd0lEUTNNVkUyTXpBZ05EWTBJRFl5TUNBME5UTlVOVEl5SURNMU5VdzBNVGdnTWpVd1REVXlNaUF4TkRWUk5qQTJJRFl4SURZeE9DQTBPRlEyTXpBZ01qbGFJaTgrUEhCaGRHZ2dhV1E5SWsxS1dDMHlMVlJGV0MxT0xUUkRJaUJrUFNKTk1USTRJRFl5TWxFeE1qRWdOakk1SURFeE55QTJNekZVTVRBeElEWXpORlExT0NBMk16ZElNalZXTmpnelNETTJVVFE0SURZNE1DQXhPRElnTmpnd1VUTXlOQ0EyT0RBZ016UTRJRFk0TTBnek5qQldOak0zU0RNek0xRXlOek1nTmpNM0lESTFPQ0EyTXpWVU1qTXpJRFl5TWt3eU16SWdNelF5VmpFeU9WRXlNeklnTlRjZ01qTTNJRFV5VVRJME15QTBOeUF6TVRNZ05EZFJNemcwSURRM0lEUXhNQ0ExTTFFME56QWdOekFnTkRrNElERXhNRlExTXpZZ01qSXhVVFV6TmlBeU1qWWdOVE0zSURJek9GUTFOREFnTWpZeFZEVTBNaUF5TnpKVU5UWXlJREkzTTBnMU9ESldNalk0VVRVNE1DQXlOalVnTlRZNElERXpOMVExTlRRZ05WWXdTREkxVmpRMlNEVTRVVEV3TUNBME55QXhNRGtnTkRsVU1USTRJRFl4VmpZeU1sb2lMejQ4Y0dGMGFDQnBaRDBpVFVwWUxU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JdFZFVllMVTR0TkVVaUlHUTlJazAwTWlBME5sRTNOQ0EwT0NBNU5DQTFObFF4TVRnZ05qbFVNVEk0SURnMlZqWXpORWd4TWpSUk1URTBJRFl6TnlBMU1pQTJNemRJTWpWV05qZ3pTREl6TWt3eU16VWdOamd3VVRJek55QTJOemtnTXpJeUlEVTFORlEwT1RNZ016QXpURFUzT0NBeE56aFdOVGs0VVRVM01pQTJNRGdnTlRZNElEWXhNMVExTkRRZ05qSTNWRFE1TWlBMk16ZElORGMxVmpZNE0wZzBPRE5STkRrNElEWTRNQ0EyTURBZ05qZ3dVVGN3TmlBMk9EQWdOekUxSURZNE0wZzNNalJXTmpNM1NEY3dOMUUyTXpRZ05qTXpJRFl5TWlBMU9UaE1Oakl4SURNd01sWTJURFl4TkNBd1NEWXdNRkUxT0RVZ01DQTFPRElnTTFRME9ERWdNVFV3VkRJNE1pQTBORE5VTVRjeElEWXdOVll6TkRWTU1UY3lJRGcyVVRFNE15QTFNQ0F5TlRjZ05EWklNamMwVmpCSU1qWTFVVEkxTUNBeklERTFNQ0F6VVRRNElETWdNek1nTUVneU5WWTBOa2cwTWxvaUx6NDhjR0YwYUNCcFpEMGlUVXBZTFRJ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0wRWlJSGhzYVc1ck9taHlaV1k5SWlOTlNsZ3RNaTFVUlZndFNTMHhSRFF6UVNJdlBqd3ZaejQ4WnlCa1lYUmhMVzF0YkMxdWIyUmxQU0p0YnlJZ2RISmhibk5tYjNKdFBTSjBjbUZ1YzJ4aGRHVW9OemcyTERBcElqNDhkWE5sSUdSaGRHRXRZejBpTWpnaUlIaHNhVzVyT21oeVpXWTlJaU5OU2xndE1pMVVSVmd0VGkweU9DSXZQand2Wno0OFp5QmtZWFJoTFcxdGJDMXViMlJsUFNKdGFTSWdkSEpoYm5ObWIzSnRQU0owY21GdWMyeGhkR1VvTVRFM05Td3dLU0krUEhWelpTQmtZWFJoTFdNOUlqRkVORFV4SWlCNGJHbHVhenBvY21WbVBTSWpUVXBZTFRJdFZFVllMVWt0TVVRME5URWlMejQ4TDJjK1BHY2daR0YwWVMxdGJXd3RibTlrWlQwaWJXOGlJSFJ5WVc1elptOXliVDBpZEhKaGJuTnNZWFJsS0RFMk9UVXNNQ2tpUGp4MWMyVWdaR0YwWVMxalBTSXlPU0lnZUd4cGJtczZhSEpsWmowaUkwMUtXQzB5TFZSRldDMU9MVEk1SWk4K1BDOW5QanhuSUdSaGRHRXRiVzFzTFc1dlpHVTlJbTF2SWlCMGNtRnVjMlp2Y20wOUluUnlZVzV6YkdGMFpTZ3lNell4TGpnc01Da2lQangxYzJVZ1pHRjBZUzFqUFNJelJDSWdlR3hwYm1zNmFISmxaajBpSTAxS1dDMHlMVlJGV0MxT0xUTkVJaTgrUEM5blBqeG5JR1JoZEdFdGJXMXNMVzV2WkdVOUltMXpkV0lpSUhSeVlXNXpabTl5YlQwaWRISmhibk5zWVhSbEtETTBNVGN1Tml3d0tTSStQR2NnWkdGMFlTMXRiV3d0Ym05a1pUMGliV2tpUGp4MWMyVWdaR0YwWVMxalBTSXhSRFF6UVNJZ2VHeHBibXM2YUhKbFpqMGlJMDFLV0MweUxWUkZXQzFKTFRGRU5ETkJJaTgrUEM5blBqeG5JR1JoZEdFdGJXMXNMVzV2WkdVOUlsUmxXRUYwYjIwaUlIUnlZVzV6Wm05eWJUMGlkSEpoYm5Oc1lYUmxLRGd4T1N3dE1UVXdLU0J6WTJGc1pTZ3dMamN3TnlraUlHUmhkR0V0YldwNExYUmxlR05zWVhOelBTSlBVa1FpUGp4bklHUmhkR0V0Ylcxc0xXNXZaR1U5SW0xMFpYaDBJajQ4ZFhObElHUmhkR0V0WXowaU5USWlJSGhzYVc1ck9taHlaV1k5SWlOTlNsZ3RNaTFVUlZndFRpMDFNaUl2UGp4MWMyVWdaR0YwWVMxalBTSTJPU0lnZUd4cGJtczZhSEpsWmowaUkwMUtXQzB5TFZSRldDMU9MVFk1SWlCMGNtRnVjMlp2Y20wOUluUnlZVzV6YkdGMFpTZzNNellzTUNraUx6NDhkWE5sSUdSaGRHRXRZejBpTmpNaUlIaHNhVzVyT21oeVpXWTlJaU5OU2xndE1pMVVSVmd0VGkwMk15SWdkSEpoYm5ObWIzSnRQU0owY21GdWMyeGhkR1VvTVRBeE5Dd3dLU0l2UGp4MWMyVWdaR0YwWVMxalBTSTJPU0lnZUd4cGJtczZhSEpsWmowaUkwMUtXQzB5TFZSRldDMU9MVFk1SWlCMGNtRnVjMlp2Y20wOUluUnlZVzV6YkdGMFpTZ3hORFU0TERBcElpOCtQSFZ6WlNCa1lYUmhMV005SWpZeElpQjRiR2x1YXpwb2NtVm1QU0lqVFVwWUxUSXRWRVZZTFU0dE5qRWlJSFJ5WVc1elptOXliVDBpZEhKaGJuTnNZWFJsS0RFM016WXNNQ2tpTHo0OGRYTmxJR1JoZEdFdFl6MGlOa1VpSUhoc2FXNXJPbWh5WldZOUlpTk5TbGd0TWkxVVJWZ3RUaTAyUlNJZ2RISmhibk5tYjNKdFBTSjBjbUZ1YzJ4aGRHVW9Nakl6Tml3d0tTSXZQand2Wno0OEwyYytQQzluUGp4bklHUmhkR0V0Ylcxc0xXNXZaR1U5SW0xdklpQjBjbUZ1YzJadmNtMDlJblJ5WVc1emJHRjBaU2cyTWpZd0xqZ3NNQ2tpUGp4MWMyVWdaR0YwWVMxalBTSXlPQ0lnZUd4cGJtczZhSEpsWmowaUkwMUtXQzB5TFZSRldDMU9MVEk0SWk4K1BDOW5QanhuSUdSaGRHRXRiVzFzTFc1dlpHVTlJbTFwSWlCMGNtRnVjMlp2Y20wOUluUnlZVzV6YkdGMFpTZzJOalE1TGpnc01Da2lQangxYzJVZ1pHRjBZUzFqUFNJeFJEUTFNU0lnZUd4cGJtczZhSEpsWmowaUkwMUtXQzB5TFZSRldDMUpMVEZFTkRVeElpOCtQQzluUGp4bklHUmhkR0V0Ylcxc0xXNXZaR1U5SW0xdklpQjBjbUZ1YzJadmNtMDlJblJ5WVc1emJHRjBaU2czTVRZNUxqZ3NNQ2tpUGp4MWMyVWdaR0YwWVMxalBTSXlPU0lnZUd4cGJtczZhSEpsWmowaUkwMUtXQzB5TFZSRldDMU9MVEk1SWk4K1BDOW5QanhuSUdSaGRHRXRiVzFzTFc1dlpHVTlJbTF2SWlCMGNtRnVjMlp2Y20wOUluUnlZVzV6YkdGMFpTZzNOemd4TERBcElqNDhkWE5sSUdSaGRHRXRZejBpUkRjaUlIaHNhVzVyT21oeVpXWTlJaU5OU2xndE1pMVVSVmd0VGkxRU55SXZQand2Wno0OFp5QmtZWFJoTFcxdGJDMXViMlJsUFNKdGMzVmlJaUIwY21GdWMyWnZjbTA5SW5SeVlXNXpiR0YwWlNnNE56Z3hMaklzTUNraVBqeG5JR1JoZEdFdGJXMXNMVzV2WkdVOUltMXBJajQ4ZFhObElHUmhkR0V0WXowaU1VUTBNMEVpSUhoc2FXNXJPbWh5WldZOUlpTk5TbGd0TWkxVVJWZ3RTUzB4UkRRelFTSXZQand2Wno0OFp5QmtZWFJoTFcxdGJDMXViMlJsUFNKVVpWaEJkRzl0SWlCMGNtRnVjMlp2Y20wOUluUnlZVzV6YkdGMFpTZzRNVGtzTFRFMU1Da2djMk5oYkdVb01DNDNNRGNwSWlCa1lYUmhMVzFxZUMxMFpYaGpiR0Z6Y3owaVQxSkVJajQ4WnlCa1lYUmhMVzF0YkMxdWIyUmxQU0p0ZEdWNGRDSStQSFZ6WlNCa1lYUmhMV005SWpSRElpQjRiR2x1YXpwb2NtVm1QU0lqVFVwWUxUSXRWRVZZTFU0dE5FTWlMejQ4ZFhObElHUmhkR0V0WXowaU5rWWlJSGhzYVc1ck9taHlaV1k5SWlOTlNsZ3RNaTFVUlZndFRpMDJSaUlnZEhKaGJuTm1iM0p0UFNKMGNtRnVjMnhoZEdVb05qSTFMREFwSWk4K1BIVnpaU0JrWVhSaExXTTlJalkzSWlCNGJHbHVhenBvY21WbVBTSWpUVXBZTFRJdFZFVllMVTR0TmpjaUlIUnlZVzV6Wm05eWJUMGlkSEpoYm5Oc1lYUmxLREV4TWpVc01Da2lMejQ4ZFhObElHUmhkR0V0WXowaU5FVWlJSGhzYVc1ck9taHlaV1k5SWlOTlNsZ3RNaTFVUlZndFRpMDBSU0lnZEhKaGJuTm1iM0p0UFNKMGNtRnVjMnhoZEdVb01UWXlOU3d3S1NJdlBqeDFjMlVnWkdGMFlTMWpQU0kyUmlJZ2VHeHBibXM2YUhKbFpqMGlJMDFLV0MweUxWUkZXQzFPTFRaR0lpQjBjbUZ1YzJadmNtMDlJblJ5WVc1emJHRjBaU2d5TXpjMUxEQXBJaTgrUEhWelpTQmtZWFJoTFdNOUlqY3lJaUI0YkdsdWF6cG9jbVZtUFNJalRVcFlMVEl0VkVWWUxVNHROeklpSUhSeVlXNXpabTl5YlQwaWRISmhibk5zWVhSbEtESTROelVzTUNraUx6NDhkWE5sSUdSaGRHRXRZejBpTmtRaUlIaHNhVzVyT21oeVpXWTlJaU5OU2xndE1pMVVSVmd0VGkwMlJDSWdkSEpoYm5ObWIzSnRQU0owY21GdWMyeGhkR1VvTXpJMk55d3dLU0l2UGp4MWMyVWdaR0YwWVMxalBTSTJNU0lnZUd4cGJtczZhSEpsWmowaUkwMUtXQzB5TFZSRldDMU9MVFl4SWlCMGNtRnVjMlp2Y20wOUluUnlZVzV6YkdGMFpTZzBNVEF3TERBcElpOCtQSFZ6WlNCa1lYUmhMV005SWpaRElpQjRiR2x1YXpwb2NtVm1QU0lqVFVwWUxUSXRWRVZZTFU0dE5rTWlJSFJ5WVc1elptOXliVDBpZEhKaGJuTnNZWFJsS0RRMk1EQXNNQ2tpTHo0OEwyYytQQzluUGp3dlp6NDhaeUJrWVhSaExXMXRiQzF1YjJSbFBTSnRieUlnZEhKaGJuTm1iM0p0UFNKMGNtRnVjMnhoZEdVb01UTXdPVGt1TlN3d0tTSStQSFZ6WlNCa1lYUmhMV005SWpJNElpQjRiR2x1YXpwb2NtVm1QU0lqVFVwWUxUSXRWRVZZTFU0dE1qZ2lMejQ4TDJjK1BHY2daR0YwWVMxdGJXd3RibTlrWlQwaWJXa2lJSFJ5WVc1elptOXliVDBpZEhKaGJuTnNZWFJsS0RFek5EZzRMalVzTUNraVBqeDFjMlVnWkdGMFlTMWpQU0l4UkRRMU1TSWdlR3hwYm1zNmFISmxaajBpSTAxS1dDMHlMVlJGV0MxSkxURkVORFV4SWk4K1BDOW5QanhuSUdSaGRHRXRiVzFzTFc1dlpHVTlJbTF2SWlCMGNtRnVjMlp2Y20wOUluUnlZVzV6YkdGMFpTZ3hOREF3T0M0MUxEQXBJajQ4ZFhObElHUmhkR0V0WXowaU1qa2lJSGhzYVc1ck9taHlaV1k5SWlOTlNsZ3RNaTFVUlZndFRpMHlPU0l2UGp3dlp6NDhMMmMrUEM5blBqd3ZjM1puUGc9PSIsCgkiUmVhbFZpZXdTaXplSnNvbiIgOiAie1wiaGVpZ2h0XCI6MzY4LFwid2lkdGhcIjo1MDcxfSIKfQo="/>
    </extobj>
    <extobj name="2384804F-3998-4D57-9195-F3826E402611-18">
      <extobjdata type="2384804F-3998-4D57-9195-F3826E402611" data="ewoJIkltZ1NldHRpbmdKc29uIiA6ICJ7XCJoZWlnaHRcIjo3My4yMTQyODU3MTQyODU3MSxcIndpZHRoXCI6MzAyLjY3ODU3MTQyODU3MTR9IiwKCSJMYXRleCIgOiAiXFxiZWdpbnthbGlnbn1cbkdfe1xcdGV4dHtSaWNpYW59fShkKSAmPSBcXHNxcnR7XFxmcmFje0t9e0srMX19ICsgXFxzcXJ0e1xcZnJhY3sxfXtLKzF9fSBYXFxcXFxuR197XFx0ZXh0e0xvZ05vcm1hbH19KGQpICY9IDEwXntcXGZyYWN7WF9cXHNpZ21hfXsxMH19LCBcXHF1YWQgWF9cXHNpZ21hIFxcc2ltIFxcbWF0aGNhbHtOfSgwLCBcXHNpZ21hXjIpXG5cXGVuZHthbGlnbn1cbiIsCgkiTGF0ZXhJbWdCYXNlNjQiIDogIlBITjJaeUI0Yld4dWN6MGlhSFIwY0RvdkwzZDNkeTUzTXk1dmNtY3ZNakF3TUM5emRtY2lJSGRwWkhSb1BTSXpPQzQ0TkdWNElpQm9aV2xuYUhROUlqa3VNelkyWlhnaUlISnZiR1U5SW1sdFp5SWdabTlqZFhOaFlteGxQU0ptWVd4elpTSWdkbWxsZDBKdmVEMGlNQ0F0TWpNeE9TNDRJREUzTVRZM0xqSWdOREV6T1M0MklpQjRiV3h1Y3pwNGJHbHVhejBpYUhSMGNEb3ZMM2QzZHk1M015NXZjbWN2TVRrNU9TOTRiR2x1YXlJZ1lYSnBZUzFvYVdSa1pXNDlJblJ5ZFdVaUlITjBlV3hsUFNKMlpYSjBhV05oYkMxaGJHbG5iam9nTFRRdU1URTNaWGc3SUcxaGVDMTNhV1IwYURvZ09UZ2xPeUkrUEdSbFpuTStQSEJoZEdnZ2FXUTlJazFLV0MwMExWUkZXQzFKTFRGRU5ETk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reUlEWTFPU0EwTnpFZ05qVTJWRFF4T0NBMk5ETlVNelUzSURZeE5WUXlPVFFnTlRZM1ZESXpOaUEwT1RaVU1UZzVJRE01TkZReE5UZ2dNall3VVRFMU5pQXlORElnTVRVMklESXlNVkV4TlRZZ01UY3pJREUzTUNBeE16WlVNakEySURjNVZESTFOaUEwTlZRek1EZ2dNamhVTXpVeklESTBVVFF3TnlBeU5DQTBOVElnTkRkVU5URTBJREV3TmxFMU1UY2dNVEUwSURVeU9TQXhOakZVTlRReElESXhORkUxTkRFZ01qSXlJRFV5T0NBeU1qUlVORFk0SURJeU4wZzBNekZSTkRJMUlESXpNeUEwTWpVZ01qTTFWRFF5TnlBeU5UUlJORE14SURJMk55QTBNemNnTWpjelNEUTFORkUwT1RRZ01qY3hJRFU1TkNBeU56RlJOak0wSURJM01TQTJOVGtnTWpjeFZEWTVOU0F5TnpKVU56QTNJREkzTWxFM01qRWdNamN5SURjeU1TQXlOak5STnpJeElESTJNU0EzTVRrZ01qUTVVVGN4TkNBeU16QWdOekE1SURJeU9GRTNNRFlnTWpJM0lEWTVOQ0F5TWpkUk5qYzBJREl5TnlBMk5UTWdNakkwVVRZME5pQXlNakVnTmpReklESXhOVlEyTWprZ01UWTBVVFl5TUNBeE16RWdOakUwSURFd09GRTFPRGtnTmlBMU9EWWdNMUUxT0RRZ01TQTFPREVnTVZFMU56RWdNU0ExTlRNZ01qRlVOVE13SURVeVVUVXpNQ0ExTXlBMU1qZ2dOVEpVTlRJeUlEUTNVVFEwT0NBdE1qSWdNekl5SUMweU1sRXlNREVnTFRJeUlERXlOaUExTlZRMU1DQXlOVEphSWk4K1BIQmhkR2dnYVdROUlrMUtXQzAwTFZSRldDMU9MVFV5SWlCa1BTSk5NVE13SURZeU1sRXhNak1nTmpJNUlERXhPU0EyTXpGVU1UQXpJRFl6TkZRMk1DQTJNemRJTWpkV05qZ3pTREl3TWtneU16WklNekF3VVRNM05pQTJPRE1nTkRFM0lEWTNOMVExTURBZ05qUTRVVFU1TlNBMk1EQWdOakE1SURVeE4xRTJNVEFnTlRFeUlEWXhNQ0ExTURGUk5qRXdJRFEyT0NBMU9UUWdORE01VkRVMU5pQXpPVEpVTlRFeElETTJNVlEwTnpJZ016UXpURFExTmlBek16aFJORFU1SURNek5TQTBOamNnTXpNeVVUUTVOeUF6TVRZZ05URTJJREk1T0ZRMU5EVWdNalUwVkRVMU9TQXlNVEZVTlRZNElERTFOVlExTnpnZ09UUlJOVGc0SURRMklEWXdNaUF6TVZRMk5EQWdNVFpJTmpRMVVUWTJNQ0F4TmlBMk56UWdNekpVTmpreUlEZzNVVFk1TWlBNU9DQTJPVFlnTVRBeFZEY3hNaUF4TURWVU56STRJREV3TTFRM016SWdPVEJSTnpNeUlEVTVJRGN4TmlBeU4xUTJOeklnTFRFMlVUWTFOaUF0TWpJZ05qTXdJQzB5TWxFME9ERWdMVEUySURRMU9DQTVNRkUwTlRZZ01UQXhJRFExTmlBeE5qTlVORFE1SURJME5sRTBNekFnTXpBMElETTNNeUF6TWpCTU16WXpJRE15TWt3eU9UY2dNekl6U0RJek1WWXhPVEpNTWpNeUlEWXhVVEl6T0NBMU1TQXlORGtnTkRsVU16QXhJRFEyU0RNek5GWXdTRE15TTFFek1ESWdNeUF4T0RFZ00xRTFPU0F6SURNNElEQklNamRXTkRaSU5qQlJNVEF5SURRM0lERXhNU0EwT1ZReE16QWdOakZXTmpJeVdrMDBPVEVnTkRrNVZqVXdPVkUwT1RFZ05USTNJRFE1TUNBMU16bFVORGd4SURVM01GUTBOaklnTmpBeFZEUXlOQ0EyTWpOVU16WXlJRFl6TmxFek5qQWdOak0ySURNME1DQTJNelpVTXpBMElEWXpOMGd5T0ROUk1qTTRJRFl6TnlBeU16UWdOakk0VVRJek1TQTJNalFnTWpNeElEUTVNbFl6TmpCSU1qZzVVVE01TUNBek5qQWdORE0wSURNM09GUTBPRGtnTkRVMlVUUTVNU0EwTmpjZ05Ea3hJRFE1T1ZvaUx6NDhjR0YwYUNCcFpEMGlUVXBZTFRRdFZFVllMVTR0TmpraUlHUTlJazAyT1NBMk1EbFJOamtnTmpNM0lEZzNJRFkxTTFReE16RWdOalk1VVRFMU5DQTJOamNnTVRjeElEWTFNbFF4T0RnZ05qQTVVVEU0T0NBMU56a2dNVGN4SURVMk5GUXhNamtnTlRRNVVURXdOQ0ExTkRrZ09EY2dOVFkwVkRZNUlEWXdPVnBOTWpRM0lEQlJNak15SURNZ01UUXpJRE5STVRNeUlETWdNVEEySUROVU5UWWdNVXd6TkNBd1NESTJWalEyU0RReVVUY3dJRFEySURreElEUTVVVEV3TUNBMU15QXhNRElnTmpCVU1UQTBJREV3TWxZeU1EVldNamt6VVRFd05DQXpORFVnTVRBeUlETTFPVlE0T0NBek56aFJOelFnTXpnMUlEUXhJRE00TlVnek1GWTBNRGhSTXpBZ05ETXhJRE15SURRek1VdzBNaUEwTXpKUk5USWdORE16SURjd0lEUXpORlF4TURZZ05ETTJVVEV5TXlBME16Y2dNVFF5SURRek9GUXhOekVnTkRReFZERTRNaUEwTkRKSU1UZzFWall5VVRFNU1DQTFNaUF4T1RjZ05UQlVNak15SURRMlNESTFOVll3U0RJME4xb2lMejQ4Y0dGMGFDQnBaRDBpVFVwWUxUUXRWRVZZTFU0dE5qTWlJR1E5SWswek56QWdNekExVkRNME9TQXpNRFZVTXpFeklETXlNRlF5T1RjZ016VTRVVEk1TnlBek9ERWdNekV5SURNNU5sRXpNVGNnTkRBeElETXhOeUEwTURKVU16QTNJRFF3TkZFeU9ERWdOREE0SURJMU9DQTBNRGhSTWpBNUlEUXdPQ0F4TnpnZ016YzJVVEV6TVNBek1qa2dNVE14SURJeE9WRXhNekVnTVRNM0lERTJNaUE1TUZFeU1ETWdNamtnTWpjeUlESTVVVE14TXlBeU9TQXpNemdnTlRWVU16YzBJREV4TjFFek56WWdNVEkxSURNM09TQXhNamRVTXprMUlERXlPVWcwTURsUk5ERTFJREV5TXlBME1UVWdNVEl3VVRReE5TQXhNVFlnTkRFeElERXdORlF6T1RVZ056RlVNelkySURNelZETXhPQ0F5VkRJME9TQXRNVEZSTVRZeklDMHhNU0E1T1NBMU0xUXpOQ0F5TVRSUk16UWdNekU0SURrNUlETTRNMVF5TlRBZ05EUTRWRE0zTUNBME1qRlVOREEwSURNMU4xRTBNRFFnTXpNMElETTROeUF6TWpCYUlpOCtQSEJoZEdnZ2FXUTlJazFLV0MwME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OQz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U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R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DMVVSVmd0VXpNdE1qSXhRU0lnWkQwaVRUUXlOQ0F0T1RRNFVUUXlNaUF0T1RRM0lETXhNeUF0TkRNMFZESXdNaUE0TUV3eE56QWdNekZSTVRZMUlESTBJREUxTnlBeE1GRXhNemNnTFRJeElERXpOeUF0TWpGUk1UTXhJQzB4TmlBeE1qUWdMVGhNTVRFeElEVk1NalkwSURJME9FdzBOek1nTFRjeU1GRTBOek1nTFRjeE55QTNNamNnTXpVNVZEazRNeUF4TkRRd1VUazRPU0F4TkRVd0lERXdNREVnTVRRMU1GRXhNREEzSURFME5UQWdNVEF4TXlBeE5EUTFWREV3TWpBZ01UUXpNMUV4TURJd0lERTBNalVnTnpReUlESTBORlEwTmpBZ0xUazBNVkUwTlRnZ0xUazFNQ0EwTXprZ0xUazFNRWcwTXpaUk5ESTBJQzA1TlRBZ05ESTBJQzA1TkRoYUlpOCtQSEJoZEdnZ2FXUTlJazFLV0MwMExWUkZXQzFKTFRGRU5ETkZJaUJrUFNKTk1qZzFJRFl5T0ZFeU9EVWdOak0xSURJeU9DQTJNemRSTWpBMUlEWXpOeUF4T1RnZ05qTTRWREU1TVNBMk5EZFJNVGt4SURZME9TQXhPVE1nTmpZeFVURTVPU0EyT0RFZ01qQXpJRFk0TWxFeU1EVWdOamd6SURJeE5DQTJPRE5JTWpFNVVUSTJNQ0EyT0RFZ016VTFJRFk0TVZFek9Ea2dOamd4SURReE9DQTJPREZVTkRZeklEWTRNbFEwT0RNZ05qZ3lVVFV3TUNBMk9ESWdOVEF3SURZM05GRTFNREFnTmpZNUlEUTVOeUEyTmpCUk5EazJJRFkxT0NBME9UWWdOalUwVkRRNU5TQTJORGhVTkRreklEWTBORlEwT1RBZ05qUXhWRFE0TmlBMk16bFVORGM1SURZek9GUTBOekFnTmpNM1ZEUTFOaUEyTXpkUk5ERTJJRFl6TmlBME1EVWdOak0wVkRNNE55QTJNak5NTXpBMklETXdOVkV6TURjZ016QTFJRFE1TUNBME5EbFVOamM0SURVNU4xRTJPVElnTmpFeElEWTVNaUEyTWpCUk5qa3lJRFl6TlNBMk5qY2dOak0zVVRZMU1TQTJNemNnTmpVeElEWTBPRkUyTlRFZ05qVXdJRFkxTkNBMk5qSlVOalU1SURZM04xRTJOaklnTmpneUlEWTNOaUEyT0RKUk5qZ3dJRFk0TWlBM01URWdOamd4VkRjNU1TQTJPREJST0RFMElEWTRNQ0E0TXprZ05qZ3hWRGcyT1NBMk9ESlJPRGc1SURZNE1pQTRPRGtnTmpjeVVUZzRPU0EyTlRBZ09EZ3hJRFkwTWxFNE56Z2dOak0zSURnMk1pQTJNemRSTnpnM0lEWXpNaUEzTWpZZ05UZzJVVGN4TUNBMU56WWdOalUySURVek5GUTFOVFlnTkRVMVREVXdPU0EwTVRoTU5URTRJRE01TmxFMU1qY2dNemMwSURVME5pQXpNamxVTlRneElESTBORkUyTlRZZ05qY2dOall4SURZeFVUWTJNeUExT1NBMk5qWWdOVGRSTmpnd0lEUTNJRGN4TnlBME5rZzNNemhSTnpRMElETTRJRGMwTkNBek4xUTNOREVnTVRsUk56TTNJRFlnTnpNeElEQklOekl3VVRZNE1DQXpJRFl5TlNBelVUVXdNeUF6SURRNE9DQXdTRFEzT0ZFME56SWdOaUEwTnpJZ09WUTBOelFnTWpkUk5EYzRJRFF3SURRNE1DQTBNMVEwT1RFZ05EWklORGswVVRVME5DQTBOaUExTkRRZ056RlJOVFEwSURjMUlEVXhOeUF4TkRGVU5EZzFJREl4Tmt3ME1qY2dNelUwVERNMU9TQXpNREZNTWpreElESTBPRXd5TmpnZ01UVTFVVEkwTlNBMk15QXlORFVnTlRoUk1qUTFJRFV4SURJMU15QTBPVlF6TURNZ05EWklNek0wVVRNME1DQXpOeUF6TkRBZ016VlJNelF3SURFNUlETXpNeUExVVRNeU9DQXdJRE14TnlBd1VUTXhOQ0F3SURJNE1DQXhWREU0TUNBeVVURXhPQ0F5SURnMUlESlVORGtnTVZFek1TQXhJRE14SURFeFVUTXhJREV6SURNMElESTFVVE00SURReElEUXlJRFF6VkRZMUlEUTJVVGt5SURRMklERXlOU0EwT1ZFeE16a2dOVElnTVRRMElEWXhVVEUwTnlBMk5TQXlNVFlnTXpNNVZESTROU0EyTWpoYUlpOCtQSEJoZEdnZ2FXUTlJazFLV0MwME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FF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D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dFZFVllMVTR0TkVNaUlHUTlJazB4TWpnZ05qSXlVVEV5TVNBMk1qa2dNVEUzSURZek1WUXhNREVnTmpNMFZEVTRJRFl6TjBneU5WWTJPRE5JTXpaUk5EZ2dOamd3SURFNE1pQTJPREJSTXpJMElEWTRNQ0F6TkRnZ05qZ3pTRE0yTUZZMk16ZElNek16VVRJM015QTJNemNnTWpVNElEWXpOVlF5TXpNZ05qSXlUREl6TWlBek5ESldNVEk1VVRJek1pQTFOeUF5TXpjZ05USlJNalF6SURRM0lETXhNeUEwTjFFek9EUWdORGNnTkRFd0lEVXpVVFEzTUNBM01DQTBPVGdnTVRFd1ZEVXpOaUF5TWpGUk5UTTJJREl5TmlBMU16Y2dNak00VkRVME1DQXlOakZVTlRReUlESTNNbFExTmpJZ01qY3pTRFU0TWxZeU5qaFJOVGd3SURJMk5TQTFOamdnTVRNM1ZEVTFOQ0ExVmpCSU1qVldORFpJTlRoUk1UQXdJRFEzSURFd09TQTBPVlF4TWpnZ05qRldOakl5V2lJdlBqeHdZWFJvSUdsa1BTSk5TbGd0TkM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R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OQzFVUlZndFRpMDBSU0lnWkQwaVRUUXlJRFEyVVRjMElEUTRJRGswSURVMlZERXhPQ0EyT1ZReE1qZ2dPRFpXTmpNMFNERXlORkV4TVRRZ05qTTNJRFV5SURZek4wZ3lOVlkyT0ROSU1qTXlUREl6TlNBMk9EQlJNak0zSURZM09TQXpNaklnTlRVMFZEUTVNeUF6TUROTU5UYzRJREUzT0ZZMU9UaFJOVGN5SURZd09DQTFOamdnTmpFelZEVTBOQ0EyTWpkVU5Ea3lJRFl6TjBnME56VldOamd6U0RRNE0xRTBPVGdnTmpnd0lEWXdNQ0EyT0RCUk56QTJJRFk0TUNBM01UVWdOamd6U0RjeU5GWTJNemRJTnpBM1VUWXpOQ0EyTXpNZ05qSXlJRFU1T0V3Mk1qRWdNekF5VmpaTU5qRTBJREJJTmpBd1VUVTROU0F3SURVNE1pQXpWRFE0TVNBeE5UQlVNamd5SURRME0xUXhOekVnTmpBMVZqTTBOVXd4TnpJZ09EWlJNVGd6SURVd0lESTFOeUEwTmtneU56UldNRWd5TmpWUk1qVXdJRE1nTVRVd0lETlJORGdnTXlBek15QXdTREkxVmpRMlNEUXlXaUl2UGp4d1lYUm9JR2xrUFNKTlNsZ3ROQzFVUlZndFRpMDNNaUlnWkQwaVRUTTJJRFEyU0RVd1VUZzVJRFEySURrM0lEWXdWalk0VVRrM0lEYzNJRGszSURreFZEazRJREV5TWxRNU9DQXhOakZVT1RnZ01qQXpVVGs0SURJek5DQTVPQ0F5TmpsVU9UZ2dNekk0VERrM0lETTFNVkU1TkNBek56QWdPRE1nTXpjMlZETTRJRE00TlVneU1GWTBNRGhSTWpBZ05ETXhJREl5SURRek1Vd3pNaUEwTXpKUk5ESWdORE16SURZd0lEUXpORlE1TmlBME16WlJNVEV5SURRek55QXhNekVnTkRNNFZERTJNQ0EwTkRGVU1UY3hJRFEwTWtneE56UldNemN6VVRJeE15QTBOREVnTWpjeElEUTBNVWd5TnpkUk16SXlJRFEwTVNBek5ETWdOREU1VkRNMk5DQXpOek5STXpZMElETTFNaUF6TlRFZ016TTNWRE14TXlBek1qSlJNamc0SURNeU1pQXlOellnTXpNNFZESTJNeUF6TnpKUk1qWXpJRE00TVNBeU5qVWdNemc0VkRJM01DQTBNREJVTWpjeklEUXdOVkV5TnpFZ05EQTNJREkxTUNBME1ERlJNak0wSURNNU15QXlNallnTXpnMlVURTNPU0F6TkRFZ01UYzVJREl3TjFZeE5UUlJNVGM1SURFME1TQXhOemtnTVRJM1ZERTNPU0F4TURGVU1UZ3dJRGd4VkRFNE1DQTJObFkyTVZFeE9ERWdOVGtnTVRneklEVTNWREU0T0NBMU5GUXhPVE1nTlRGVU1qQXdJRFE1VkRJd055QTBPRlF5TVRZZ05EZFVNakkxSURRM1ZESXpOU0EwTmxReU5EVWdORFpJTWpjMlZqQklNalkzVVRJME9TQXpJREUwTUNBelVUTTNJRE1nTWpnZ01FZ3lNRlkwTmtnek5sb2lMejQ4Y0dGMGFDQnBaRDBpVFVwWUxUUXRWRVZZTFU0dE5rUWlJR1E5SWswME1TQTBOa2cxTlZFNU5DQTBOaUF4TURJZ05qQldOamhSTVRBeUlEYzNJREV3TWlBNU1WUXhNRElnTVRJeVZERXdNeUF4TmpGVU1UQXpJREl3TTFFeE1ETWdNak0wSURFd015QXlOamxVTVRBeUlETXlPRll6TlRGUk9Ua2dNemN3SURnNElETTNObFEwTXlBek9EVklNalZXTkRBNFVUSTFJRFF6TVNBeU55QTBNekZNTXpjZ05ETXlVVFEzSURRek15QTJOU0EwTXpSVU1UQXlJRFF6TmxFeE1Ua2dORE0zSURFek9DQTBNemhVTVRZM0lEUTBNVlF4TnpnZ05EUXlTREU0TVZZME1ESlJNVGd4SURNMk5DQXhPRElnTXpZMFZERTROeUF6TmpsVU1UazVJRE00TkZReU1UZ2dOREF5VkRJME55QTBNakZVTWpnMUlEUXpOMUV6TURVZ05EUXlJRE16TmlBME5ESlJNelV4SURRME1pQXpOalFnTkRRd1ZETTROeUEwTXpSVU5EQTJJRFF5TmxRME1qRWdOREUzVkRRek1pQTBNRFpVTkRReElETTVOVlEwTkRnZ016ZzBWRFExTWlBek56UlVORFUxSURNMk5rdzBOVGNnTXpZeFREUTJNQ0F6TmpWUk5EWXpJRE0yT1NBME5qWWdNemN6VkRRM05TQXpPRFJVTkRnNElETTVOMVExTURNZ05ERXdWRFV5TXlBME1qSlVOVFEySURRek1sUTFOeklnTkRNNVZEWXdNeUEwTkRKUk56STVJRFEwTWlBM05EQWdNekk1VVRjME1TQXpNaklnTnpReElERTVNRll4TURSUk56UXhJRFkySURjME15QTFPVlEzTlRRZ05EbFJOemMxSURRMklEZ3dNeUEwTmtnNE1UbFdNRWc0TVRGTU56ZzRJREZSTnpZMElESWdOek0zSURKVU5qazVJRE5STlRrMklETWdOVGczSURCSU5UYzVWalEyU0RVNU5WRTJOVFlnTkRZZ05qVTJJRFl5VVRZMU55QTJOQ0EyTlRjZ01qQXdVVFkxTmlBek16VWdOalUxSURNME0xRTJORGtnTXpjeElEWXpOU0F6T0RWVU5qRXhJRFF3TWxRMU9EVWdOREEwVVRVME1DQTBNRFFnTlRBMklETTNNRkUwTnprZ016UXpJRFEzTWlBek1UVlVORFkwSURJek1sWXhOamhXTVRBNFVUUTJOQ0EzT0NBME5qVWdOamhVTkRZNElEVTF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F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ME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5D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Aw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OQzFVUlZndFRpMHlNak5ESWlCa1BTSk5OVFVnTVRZMlVUVTFJREkwTVNBeE1ERWdNekEwVkRJeU1pQXpOamRSTWpZd0lETTJOeUF5T1RZZ016UTVWRE0yTWlBek1EUlVOREl4SURJMU1sUTBPRFFnTWpBNFZEVTFOQ0F4T0RsUk5qRTJJREU0T1NBMk5UVWdNak0yVkRZNU5DQXpNemhSTmprMElETTFNQ0EyT1RnZ016VTRWRGN3T0NBek5qZFJOekl5SURNMk55QTNNaklnTXpNMFVUY3lNaUF5TmpBZ05qYzNJREU1TjFRMU5qSWdNVE0wU0RVMU5GRTFNVGNnTVRNMElEUTRNU0F4TlRKVU5ERTBJREU1TmxRek5UVWdNalE0VkRJNU1pQXlPVE5VTWpJeklETXhNVkV4TnprZ016RXhJREUwTlNBeU9EWlJNVEE1SURJMU55QTVOaUF5TVRoVU9EQWdNVFUyVkRZNUlERXpNMUUxTlNBeE16TWdOVFVnTVRZMldpSXZQanh3WVhSb0lHbGtQU0pOU2xndE5DMVVSVmd0UXkwMFJTSWdaRDBpVFRNME15QTNNRFZSTXpVNElEY3dOU0F6TlRnZ05qazRVVE0yTUNBMk9UWWdNemN3SURZMU9GUTBNVEVnTlRJMFZEUTROQ0F6TVRsUk5UTTJJREUzTkNBMU9UQWdPREpNTlRrMUlEY3pURFl4TlNBeE5USlJOalEySURJM05DQTJPRE1nTkRBM1VUY3lPU0ExTnpFZ056VXlJRFl6TjFRM09Ua2dOekkzVVRnMU1pQTNPREFnT1RNM0lEYzRPRkU1TXprZ056ZzRJRGswTnlBM09EaFVPVFU0SURjNE9VZzVOakpST1RjNUlEYzRPU0E1TnprZ056WTFVVGszT1NBM01qSWdPVFV4SURZNU1sRTVORElnTmpneklEa3lOQ0EyT0ROUk9EZzRJRFk0TVNBNE5Ua2dOamN5VkRneE9DQTJOVFJVT0RBeklEWXpPVkUzT0RRZ05qQTRJRGN3T0NBek1qSlVOak14SURFMVVUWXpNU0F4TkNBMk16QWdNVFZSTmpNd0lERTNJRFl5T1NBeE5WRTJNamdnTVRRZ05qSTRJREV5VVRZeU1TQXROQ0EyTURFZ0xURTNWRFUyTUNBdE16RlJOVFV3SUMwek1TQTFORFlnTFRJNFZEVXpNQ0F0TjFFME9EUWdOamNnTkRVNElERXlNMVF6T1RnZ01qY3lVVE0xTWlBek9USWdNekUwSURVeE5Fd3pNRFlnTlRNMVZqVXpORkV6TURZZ05UTXpJREk1TmlBME9EaFVNamN5SURNM09WUXlNelFnTWpNNVZERTROU0F4TURCVU1USTNJQzAzVkRZeElDMDFNRkV6TkNBdE5UQWdOQ0F0TXpSVUxUSTNJRGhSTFRJM0lETXpJQzB4TWlBMk1WUXhPQ0E1TUZFeU1TQTVNQ0F6TmlBM04xUTROeUExTjBnNU1sRXhNRGtnTlRjZ01USXpJRGM0VkRFMk1pQXhOek5STWpBMklESTVPU0F5TXpJZ05ERTNWREkyTlNBMU9UbFVNamMySURZMk4xRXlPRFFnTmpneElETXdOQ0EyT1ROVU16UXpJRGN3TlZvaUx6NDhjR0YwYUNCcFpEMGlUVXBZTFRR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MMlJsWm5NK1BHY2djM1J5YjJ0bFBTSmpkWEp5Wlc1MFEyOXNiM0lpSUdacGJHdzlJbU4xY25KbGJuUkRiMnh2Y2lJZ2MzUnliMnRsTFhkcFpIUm9QU0l3SWlCMGNtRnVjMlp2Y20wOUluTmpZV3hsS0RFc0xURXBJajQ4WnlCa1lYUmhMVzF0YkMxdWIyUmxQU0p0WVhSb0lqNDhaeUJrWVhSaExXMXRiQzF1YjJSbFBTSnRkR0ZpYkdVaVBqeG5JR1JoZEdFdGJXMXNMVzV2WkdVOUltMTBjaUlnZEhKaGJuTm1iM0p0UFNKMGNtRnVjMnhoZEdVb01DdzJORGtwSWo0OFp5QmtZWFJoTFcxdGJDMXViMlJsUFNKdGRHUWlJSFJ5WVc1elptOXliVDBpZEhKaGJuTnNZWFJsS0RFME56VXNNQ2tpUGp4bklHUmhkR0V0Ylcxc0xXNXZaR1U5SW0xemRXSWlQanhuSUdSaGRHRXRiVzFzTFc1dlpHVTlJbTFwSWo0OGRYTmxJR1JoZEdFdFl6MGlNVVEwTTBFaUlIaHNhVzVyT21oeVpXWTlJaU5OU2xndE5DMVVSVmd0U1MweFJEUXpRU0l2UGp3dlp6NDhaeUJrWVhSaExXMXRiQzF1YjJSbFBTSlVaVmhCZEc5dElpQjBjbUZ1YzJadmNtMDlJblJ5WVc1emJHRjBaU2c0TVRrc0xURTFNQ2tnYzJOaGJHVW9NQzQzTURjcElpQmtZWFJoTFcxcWVDMTBaWGhqYkdGemN6MGlUMUpFSWo0OFp5QmtZWFJoTFcxdGJDMXViMlJsUFNKdGRHVjRkQ0krUEhWelpTQmtZWFJoTFdNOUlqVXlJaUI0YkdsdWF6cG9jbVZtUFNJalRVcFlMVFF0VkVWWUxVNHROVElpTHo0OGRYTmxJR1JoZEdFdFl6MGlOamtpSUhoc2FXNXJPbWh5WldZOUlpTk5TbGd0TkMxVVJWZ3RUaTAyT1NJZ2RISmhibk5tYjNKdFBTSjBjbUZ1YzJ4aGRHVW9Oek0yTERBcElpOCtQSFZ6WlNCa1lYUmhMV005SWpZeklpQjRiR2x1YXpwb2NtVm1QU0lqVFVwWUxUUXRWRVZZTFU0dE5qTWlJSFJ5WVc1elptOXliVDBpZEhKaGJuTnNZWFJsS0RFd01UUXNNQ2tpTHo0OGRYTmxJR1JoZEdFdFl6MGlOamtpSUhoc2FXNXJPbWh5WldZOUlpTk5TbGd0TkMxVVJWZ3RUaTAyT1NJZ2RISmhibk5tYjNKdFBTSjBjbUZ1YzJ4aGRHVW9NVFExT0N3d0tTSXZQangxYzJVZ1pHRjBZUzFqUFNJMk1TSWdlR3hwYm1zNmFISmxaajBpSTAxS1dDMDBMVlJGV0MxT0xUWXhJaUIwY21GdWMyWnZjbTA5SW5SeVlXNXpiR0YwWlNneE56TTJMREFwSWk4K1BIVnpaU0JrWVhSaExXTTlJalpGSWlCNGJHbHVhenBvY21WbVBTSWpUVXBZTFRRdFZFVllMVTR0TmtVaUlIUnlZVzV6Wm05eWJUMGlkSEpoYm5Oc1lYUmxLREl5TXpZc01Da2lMejQ4TDJjK1BDOW5Qand2Wno0OFp5QmtZWFJoTFcxdGJDMXViMlJsUFNKdGJ5SWdkSEpoYm5ObWIzSnRQU0owY21GdWMyeGhkR1VvTWpnME15NHlMREFwSWo0OGRYTmxJR1JoZEdFdFl6MGlNamdpSUhoc2FXNXJPbWh5WldZOUlpTk5TbGd0TkMxVVJWZ3RUaTB5T0NJdlBqd3ZaejQ4WnlCa1lYUmhMVzF0YkMxdWIyUmxQU0p0YVNJZ2RISmhibk5tYjNKdFBTSjBjbUZ1YzJ4aGRHVW9Nekl6TWk0eUxEQXBJajQ4ZFhObElHUmhkR0V0WXowaU1VUTBOVEVpSUhoc2FXNXJPbWh5WldZOUlpTk5TbGd0TkMxVVJWZ3RTUzB4UkRRMU1TSXZQand2Wno0OFp5QmtZWFJoTFcxdGJDMXViMlJsUFNKdGJ5SWdkSEpoYm5ObWIzSnRQU0owY21GdWMyeGhkR1VvTXpjMU1pNHlMREFwSWo0OGRYTmxJR1JoZEdFdFl6MGlNamtpSUhoc2FXNXJPbWh5WldZOUlpTk5TbGd0TkMxVVJWZ3RUaTB5T1NJdlBqd3ZaejQ4TDJjK1BHY2daR0YwWVMxdGJXd3RibTlrWlQwaWJYUmtJaUIwY21GdWMyWnZjbTA5SW5SeVlXNXpiR0YwWlNnMU5qRTJMak1zTUNraVBqeG5JR1JoZEdFdGJXMXNMVzV2WkdVOUltMXBJaTgrUEdjZ1pHRjBZUzF0Yld3dGJtOWtaVDBpYlc4aUlIUnlZVzV6Wm05eWJUMGlkSEpoYm5Oc1lYUmxLREkzTnk0NExEQXBJajQ4ZFhObElHUmhkR0V0WXowaU0wUWlJSGhzYVc1ck9taHlaV1k5SWlOTlNsZ3ROQzFVUlZndFRpMHpSQ0l2UGp3dlp6NDhaeUJrWVhSaExXMXRiQzF1YjJSbFBTSnRjM0Z5ZENJZ2RISmhibk5tYjNKdFBTSjBjbUZ1YzJ4aGRHVW9NVE16TXk0MkxEQXBJajQ4WnlCMGNtRnVjMlp2Y20wOUluUnlZVzV6YkdGMFpTZ3hNREl3TERBcElqNDhaeUJrWVhSaExXMXRiQzF1YjJSbFBTSnRabkpoWXlJK1BHY2daR0YwWVMxdGJXd3RibTlrWlQwaWJXa2lJSFJ5WVc1elptOXliVDBpZEhKaGJuTnNZWFJsS0RFd09ERXVNaXcyTnpZcElqNDhkWE5sSUdSaGRHRXRZejBpTVVRME0wVWlJSGhzYVc1ck9taHlaV1k5SWlOTlNsZ3ROQzFVUlZndFNTMHhSRFF6UlNJdlBqd3ZaejQ4WnlCa1lYUmhMVzF0YkMxdWIyUmxQU0p0Y205M0lpQjBjbUZ1YzJadmNtMDlJblJ5WVc1emJHRjBaU2d5TWpBc0xUWTROaWtpUGp4bklHUmhkR0V0Ylcxc0xXNXZaR1U5SW0xcElqNDhkWE5sSUdSaGRHRXRZejBpTVVRME0wVWlJSGhzYVc1ck9taHlaV1k5SWlOTlNsZ3ROQzFVUlZndFNTMHhSRFF6UlNJdlBqd3ZaejQ4WnlCa1lYUmhMVzF0YkMxdWIyUmxQU0p0YnlJZ2RISmhibk5tYjNKdFBTSjBjbUZ1YzJ4aGRHVW9NVEV4TVM0eUxEQXBJajQ4ZFhObElHUmhkR0V0WXowaU1rSWlJSGhzYVc1ck9taHlaV1k5SWlOTlNsZ3ROQzFVUlZndFRpMHlRaUl2UGp3dlp6NDhaeUJrWVhSaExXMXRiQzF1YjJSbFBTSnRiaUlnZEhKaGJuTm1iM0p0UFNKMGNtRnVjMnhoZEdVb01qRXhNUzQwTERBcElqNDhkWE5sSUdSaGRHRXRZejBpTXpFaUlIaHNhVzVyT21oeVpXWTlJaU5OU2xndE5DMVVSVmd0VGkwek1TSXZQand2Wno0OEwyYytQSEpsWTNRZ2QybGtkR2c5SWpJNE1URXVOQ0lnYUdWcFoyaDBQU0kyTUNJZ2VEMGlNVEl3SWlCNVBTSXlNakFpTHo0OEwyYytQQzluUGp4bklHUmhkR0V0Ylcxc0xXNXZaR1U5SW0xdklpQjBjbUZ1YzJadmNtMDlJblJ5WVc1emJHRjBaU2d3TERFMk1DNDRLU0krUEhWelpTQmtZWFJoTFdNOUlqSXlNVUVpSUhoc2FXNXJPbWh5WldZOUlpTk5TbGd0TkMxVVJWZ3RVek10TWpJeFFTSXZQand2Wno0OGNtVmpkQ0IzYVdSMGFEMGlNekExTVM0MElpQm9aV2xuYUhROUlqWXdJaUI0UFNJeE1ESXdJaUI1UFNJeE5UVXdMamdpTHo0OEwyYytQR2NnWkdGMFlTMXRiV3d0Ym05a1pUMGliVzhpSUhSeVlXNXpabTl5YlQwaWRISmhibk5zWVhSbEtEVTJNamN1TWl3d0tTSStQSFZ6WlNCa1lYUmhMV005SWpKQ0lpQjRiR2x1YXpwb2NtVm1QU0lqVFVwWUxUUXRWRVZZTFU0dE1rSWlMejQ4TDJjK1BHY2daR0YwWVMxdGJXd3RibTlrWlQwaWJYTnhjblFpSUhSeVlXNXpabTl5YlQwaWRISmhibk5zWVhSbEtEWTJNamN1TkN3d0tTSStQR2NnZEhKaGJuTm1iM0p0UFNKMGNtRnVjMnhoZEdVb01UQXlNQ3d3S1NJK1BHY2daR0YwWVMxdGJXd3RibTlrWlQwaWJXWnlZV01pUGp4bklHUmhkR0V0Ylcxc0xXNXZaR1U5SW0xdUlpQjBjbUZ1YzJadmNtMDlJblJ5WVc1emJHRjBaU2d4TWpjMUxqY3NOamMyS1NJK1BIVnpaU0JrWVhSaExXTTlJak14SWlCNGJHbHVhenBvY21WbVBTSWpUVXBZTFRRdFZFVllMVTR0TXpFaUx6NDhMMmMrUEdjZ1pHRjBZUzF0Yld3dGJtOWtaVDBpYlhKdmR5SWdkSEpoYm5ObWIzSnRQU0owY21GdWMyeGhkR1VvTWpJd0xDMDJPRFlwSWo0OFp5QmtZWFJoTFcxdGJDMXViMlJsUFNKdGFTSStQSFZ6WlNCa1lYUmhMV005SWpGRU5ETkZJaUI0YkdsdWF6cG9jbVZtUFNJalRVcFlMVFF0VkVWWUxVa3RNVVEwTTBVaUx6NDhMMmMrUEdjZ1pHRjBZUzF0Yld3dGJtOWtaVDBpYlc4aUlIUnlZVzV6Wm05eWJUMGlkSEpoYm5Oc1lYUmxLREV4TVRFdU1pd3dLU0krUEhWelpTQmtZWFJoTFdNOUlqSkNJaUI0YkdsdWF6cG9jbVZtUFNJalRVcFlMVFF0VkVWWUxVNHRNa0lpTHo0OEwyYytQR2NnWkdGMFlTMXRiV3d0Ym05a1pUMGliVzRpSUhSeVlXNXpabTl5YlQwaWRISmhibk5zWVhSbEtESXhNVEV1TkN3d0tTSStQSFZ6WlNCa1lYUmhMV005SWpNeElpQjRiR2x1YXpwb2NtVm1QU0lqVFVwWUxUUXRWRVZZTFU0dE16RWlMejQ4TDJjK1BDOW5Qanh5WldOMElIZHBaSFJvUFNJeU9ERXhMalFpSUdobGFXZG9kRDBpTmpBaUlIZzlJakV5TUNJZ2VUMGlNakl3SWk4K1BDOW5Qand2Wno0OFp5QmtZWFJoTFcxdGJDMXViMlJsUFNKdGJ5SWdkSEpoYm5ObWIzSnRQU0owY21GdWMyeGhkR1VvTUN3eE5USXVNeWtpUGp4MWMyVWdaR0YwWVMxalBTSXlNakZCSWlCNGJHbHVhenBvY21WbVBTSWpUVXBZTFRRdFZFVllMVk16TFRJeU1VRWlMejQ4TDJjK1BISmxZM1FnZDJsa2RHZzlJak13TlRFdU5DSWdhR1ZwWjJoMFBTSTJNQ0lnZUQwaU1UQXlNQ0lnZVQwaU1UVTBNaTR6SWk4K1BDOW5QanhuSUdSaGRHRXRiVzFzTFc1dlpHVTlJbTFwSWlCMGNtRnVjMlp2Y20wOUluUnlZVzV6YkdGMFpTZ3hNRFk1T0M0NUxEQXBJajQ4ZFhObElHUmhkR0V0WXowaU1VUTBORUlpSUhoc2FXNXJPbWh5WldZOUlpTk5TbGd0TkMxVVJWZ3RTUzB4UkRRMFFpSXZQand2Wno0OEwyYytQQzluUGp4bklHUmhkR0V0Ylcxc0xXNXZaR1U5SW0xMGNpSWdkSEpoYm5ObWIzSnRQU0owY21GdWMyeGhkR1VvTUN3dE1UVXlOQzR4S1NJK1BHY2daR0YwWVMxdGJXd3RibTlrWlQwaWJYUmtJajQ4WnlCa1lYUmhMVzF0YkMxdWIyUmxQU0p0YzNWaUlqNDhaeUJrWVhSaExXMXRiQzF1YjJSbFBTSnRhU0krUEhWelpTQmtZWFJoTFdNOUlqRkVORE5CSWlCNGJHbHVhenBvY21WbVBTSWpUVXBZTFRRdFZFVllMVWt0TVVRME0wRWlMejQ4TDJjK1BHY2daR0YwWVMxdGJXd3RibTlrWlQwaVZHVllRWFJ2YlNJZ2RISmhibk5tYjNKdFBTSjBjbUZ1YzJ4aGRHVW9PREU1TEMweE5UQXBJSE5qWVd4bEtEQXVOekEzS1NJZ1pHRjBZUzF0YW5ndGRHVjRZMnhoYzNNOUlrOVNSQ0krUEdjZ1pHRjBZUzF0Yld3dGJtOWtaVDBpYlhSbGVIUWlQangxYzJVZ1pHRjBZUzFqUFNJMFF5SWdlR3hwYm1zNmFISmxaajBpSTAxS1dDMDBMVlJGV0MxT0xUUkRJaTgrUEhWelpTQmtZWFJoTFdNOUlqWkdJaUI0YkdsdWF6cG9jbVZtUFNJalRVcFlMVFF0VkVWWUxVNHROa1lpSUhSeVlXNXpabTl5YlQwaWRISmhibk5zWVhSbEtEWXlOU3d3S1NJdlBqeDFjMlVnWkdGMFlTMWpQU0kyTnlJZ2VHeHBibXM2YUhKbFpqMGlJMDFLV0MwMExWUkZXQzFPTFRZM0lpQjBjbUZ1YzJadmNtMDlJblJ5WVc1emJHRjBaU2d4TVRJMUxEQXBJaTgrUEhWelpTQmtZWFJoTFdNOUlqUkZJaUI0YkdsdWF6cG9jbVZtUFNJalRVcFlMVFF0VkVWWUxVNHRORVVpSUhSeVlXNXpabTl5YlQwaWRISmhibk5zWVhSbEtERTJNalVzTUNraUx6NDhkWE5sSUdSaGRHRXRZejBpTmtZaUlIaHNhVzVyT21oeVpXWTlJaU5OU2xndE5DMVVSVmd0VGkwMlJpSWdkSEpoYm5ObWIzSnRQU0owY21GdWMyeGhkR1VvTWpNM05Td3dLU0l2UGp4MWMyVWdaR0YwWVMxalBTSTNNaUlnZUd4cGJtczZhSEpsWmowaUkwMUtXQzAwTFZSRldDMU9MVGN5SWlCMGNtRnVjMlp2Y20wOUluUnlZVzV6YkdGMFpTZ3lPRGMxTERBcElpOCtQSFZ6WlNCa1lYUmhMV005SWpaRUlpQjRiR2x1YXpwb2NtVm1QU0lqVFVwWUxUUXRWRVZZTFU0dE5rUWlJSFJ5WVc1elptOXliVDBpZEhKaGJuTnNZWFJsS0RNeU5qY3NNQ2tpTHo0OGRYTmxJR1JoZEdFdFl6MGlOakVpSUhoc2FXNXJPbWh5WldZOUlpTk5TbGd0TkMxVVJWZ3RUaTAyTVNJZ2RISmhibk5tYjNKdFBTSjBjbUZ1YzJ4aGRHVW9OREV3TUN3d0tTSXZQangxYzJVZ1pHRjBZUzFqUFNJMlF5SWdlR3hwYm1zNmFISmxaajBpSTAxS1dDMDBMVlJGV0MxT0xUWkRJaUIwY21GdWMyWnZjbTA5SW5SeVlXNXpiR0YwWlNnME5qQXdMREFwSWk4K1BDOW5Qand2Wno0OEwyYytQR2NnWkdGMFlTMXRiV3d0Ym05a1pUMGliVzhpSUhSeVlXNXpabTl5YlQwaWRISmhibk5zWVhSbEtEUXpNVGd1TXl3d0tTSStQSFZ6WlNCa1lYUmhMV005SWpJNElpQjRiR2x1YXpwb2NtVm1QU0lqVFVwWUxUUXRWRVZZTFU0dE1qZ2lMejQ4TDJjK1BHY2daR0YwWVMxdGJXd3RibTlrWlQwaWJXa2lJSFJ5WVc1elptOXliVDBpZEhKaGJuTnNZWFJsS0RRM01EY3VNeXd3S1NJK1BIVnpaU0JrWVhSaExXTTlJakZFTkRVeElpQjRiR2x1YXpwb2NtVm1QU0lqVFVwWUxUUXRWRVZZTFVrdE1VUTBOVEVpTHo0OEwyYytQR2NnWkdGMFlTMXRiV3d0Ym05a1pUMGliVzhpSUhSeVlXNXpabTl5YlQwaWRISmhibk5zWVhSbEtEVXlNamN1TXl3d0tTSStQSFZ6WlNCa1lYUmhMV005SWpJNUlpQjRiR2x1YXpwb2NtVm1QU0lqVFVwWUxUUXRWRVZZTFU0dE1qa2lMejQ4TDJjK1BDOW5QanhuSUdSaGRHRXRiVzFzTFc1dlpHVTlJbTEwWkNJZ2RISmhibk5tYjNKdFBTSjBjbUZ1YzJ4aGRHVW9OVFl4Tmk0ekxEQXBJajQ4WnlCa1lYUmhMVzF0YkMxdWIyUmxQU0p0YVNJdlBqeG5JR1JoZEdFdGJXMXNMVzV2WkdVOUltMXZJaUIwY21GdWMyWnZjbTA5SW5SeVlXNXpiR0YwWlNneU56Y3VPQ3d3S1NJK1BIVnpaU0JrWVhSaExXTTlJak5FSWlCNGJHbHVhenBvY21WbVBTSWpUVXBZTFRRdFZFVllMVTR0TTBRaUx6NDhMMmMrUEdjZ1pHRjBZUzF0Yld3dGJtOWtaVDBpYlhOMWNDSWdkSEpoYm5ObWIzSnRQU0owY21GdWMyeGhkR1VvTVRNek15NDJMREFwSWo0OFp5QmtZWFJoTFcxdGJDMXViMlJsUFNKdGJpSStQSFZ6WlNCa1lYUmhMV005SWpNeElpQjRiR2x1YXpwb2NtVm1QU0lqVFVwWUxUUXRWRVZZTFU0dE16RWlMejQ4ZFhObElHUmhkR0V0WXowaU16QWlJSGhzYVc1ck9taHlaV1k5SWlOTlNsZ3ROQzFVUlZndFRpMHpNQ0lnZEhKaGJuTm1iM0p0UFNKMGNtRnVjMnhoZEdVb05UQXdMREFwSWk4K1BDOW5QanhuSUdSaGRHRXRiVzFzTFc1dlpHVTlJbFJsV0VGMGIyMGlJSFJ5WVc1elptOXliVDBpZEhKaGJuTnNZWFJsS0RFd016TXNOREV6S1NCelkyRnNaU2d3TGpjd055a2lJR1JoZEdFdGJXcDRMWFJsZUdOc1lYTnpQU0pQVWtRaVBqeG5JR1JoZEdFdGJXMXNMVzV2WkdVOUltMW1jbUZqSWo0OFp5QmtZWFJoTFcxdGJDMXViMlJsUFNKdGMzVmlJaUIwY21GdWMyWnZjbTA5SW5SeVlXNXpiR0YwWlNneU1qQXNORFV6TGpncElITmpZV3hsS0RBdU56QTNLU0krUEdjZ1pHRjBZUzF0Yld3dGJtOWtaVDBpYldraVBqeDFjMlVnWkdGMFlTMWpQU0l4UkRRMFFpSWdlR3hwYm1zNmFISmxaajBpSTAxS1dDMDBMVlJGV0MxSkxURkVORFJDSWk4K1BDOW5QanhuSUdSaGRHRXRiVzFzTFc1dlpHVTlJbTFwSWlCMGNtRnVjMlp2Y20wOUluUnlZVzV6YkdGMFpTZzROakVzTFRFMU1Da2lQangxYzJVZ1pHRjBZUzFqUFNJeFJEY3dSU0lnZUd4cGJtczZhSEpsWmowaUkwMUtXQzAwTFZSRldDMUpMVEZFTnpCRklpOCtQQzluUGp3dlp6NDhaeUJrWVhSaExXMXRiQzF1YjJSbFBTSnRiaUlnZEhKaGJuTm1iM0p0UFNKMGNtRnVjMnhoZEdVb016a3dMalFzTFRNME5Ta2djMk5oYkdVb01DNDNNRGNwSWo0OGRYTmxJR1JoZEdFdFl6MGlNekVpSUhoc2FXNXJPbWh5WldZOUlpTk5TbGd0TkMxVVJWZ3RUaTB6TVNJdlBqeDFjMlVnWkdGMFlTMWpQU0l6TUNJZ2VHeHBibXM2YUhKbFpqMGlJMDFLV0MwMExWUkZXQzFPTFRNd0lpQjBjbUZ1YzJadmNtMDlJblJ5WVc1emJHRjBaU2cxTURBc01Da2lMejQ4TDJjK1BISmxZM1FnZDJsa2RHZzlJakV5TkRjdU9TSWdhR1ZwWjJoMFBTSTJNQ0lnZUQwaU1USXdJaUI1UFNJeU1qQWlMejQ4TDJjK1BDOW5Qand2Wno0OFp5QmtZWFJoTFcxdGJDMXViMlJsUFNKdGJ5SWdkSEpoYm5ObWIzSnRQU0owY21GdWMyeGhkR1VvTXpRMk9DNDNMREFwSWo0OGRYTmxJR1JoZEdFdFl6MGlNa01pSUhoc2FXNXJPbWh5WldZOUlpTk5TbGd0TkMxVVJWZ3RUaTB5UXlJdlBqd3ZaejQ4WnlCa1lYUmhMVzF0YkMxdWIyUmxQU0p0YzNSNWJHVWlJSFJ5WVc1elptOXliVDBpZEhKaGJuTnNZWFJsS0RNM05EWXVOeXd3S1NJK1BHY2daR0YwWVMxdGJXd3RibTlrWlQwaWJYTndZV05sSWk4K1BDOW5QanhuSUdSaGRHRXRiVzFzTFc1dlpHVTlJbTF6ZFdJaUlIUnlZVzV6Wm05eWJUMGlkSEpoYm5Oc1lYUmxLRFE1TVRNdU15d3dLU0krUEdjZ1pHRjBZUzF0Yld3dGJtOWtaVDBpYldraVBqeDFjMlVnWkdGMFlTMWpQU0l4UkRRMFFpSWdlR3hwYm1zNmFISmxaajBpSTAxS1dDMDBMVlJGV0MxSkxURkVORFJDSWk4K1BDOW5QanhuSUdSaGRHRXRiVzFzTFc1dlpHVTlJbTFwSWlCMGNtRnVjMlp2Y20wOUluUnlZVzV6YkdGMFpTZzROakVzTFRFMU1Da2djMk5oYkdVb01DNDNNRGNwSWo0OGRYTmxJR1JoZEdFdFl6MGlNVVEzTUVVaUlIaHNhVzVyT21oeVpXWTlJaU5OU2xndE5DMVVSVmd0U1MweFJEY3dSU0l2UGp3dlp6NDhMMmMrUEdjZ1pHRjBZUzF0Yld3dGJtOWtaVDBpYlc4aUlIUnlZVzV6Wm05eWJUMGlkSEpoYm5Oc1lYUmxLRFkxTURVdU9Td3dLU0krUEhWelpTQmtZWFJoTFdNOUlqSXlNME1pSUhoc2FXNXJPbWh5WldZOUlpTk5TbGd0TkMxVVJWZ3RUaTB5TWpORElpOCtQQzluUGp4bklHUmhkR0V0Ylcxc0xXNXZaR1U5SWxSbFdFRjBiMjBpSUdSaGRHRXRiV3A0TFhSbGVHTnNZWE56UFNKUFVrUWlJSFJ5WVc1elptOXliVDBpZEhKaGJuTnNZWFJsS0RjMU5qRXVOeXd3S1NJK1BHY2daR0YwWVMxdGJXd3RibTlrWlQwaWJXa2lQangxYzJVZ1pHRjBZUzFqUFNJMFJTSWdlR3hwYm1zNmFISmxaajBpSTAxS1dDMDBMVlJGV0MxRExUUkZJaTgrUEM5blBqd3ZaejQ4WnlCa1lYUmhMVzF0YkMxdWIyUmxQU0p0YnlJZ2RISmhibk5tYjNKdFBTSjBjbUZ1YzJ4aGRHVW9PRFUwTUM0M0xEQXBJajQ4ZFhObElHUmhkR0V0WXowaU1qZ2lJSGhzYVc1ck9taHlaV1k5SWlOTlNsZ3ROQzFVUlZndFRpMHlPQ0l2UGp3dlp6NDhaeUJrWVhSaExXMXRiQzF1YjJSbFBTSnRiaUlnZEhKaGJuTm1iM0p0UFNKMGNtRnVjMnhoZEdVb09Ea3lPUzQzTERBcElqNDhkWE5sSUdSaGRHRXRZejBpTXpBaUlIaHNhVzVyT21oeVpXWTlJaU5OU2xndE5DMVVSVmd0VGkwek1DSXZQand2Wno0OFp5QmtZWFJoTFcxdGJDMXViMlJsUFNKdGJ5SWdkSEpoYm5ObWIzSnRQU0owY21GdWMyeGhkR1VvT1RReU9TNDNMREFwSWo0OGRYTmxJR1JoZEdFdFl6MGlNa01pSUhoc2FXNXJPbWh5WldZOUlpTk5TbGd0TkMxVVJWZ3RUaTB5UXlJdlBqd3ZaejQ4WnlCa1lYUmhMVzF0YkMxdWIyUmxQU0p0YzNWd0lpQjBjbUZ1YzJadmNtMDlJblJ5WVc1emJHRjBaU2c1T0RjMExqTXNNQ2tpUGp4bklHUmhkR0V0Ylcxc0xXNXZaR1U5SW0xcElqNDhkWE5sSUdSaGRHRXRZejBpTVVRM01FVWlJSGhzYVc1ck9taHlaV1k5SWlOTlNsZ3ROQzFVUlZndFNTMHhSRGN3UlNJdlBqd3ZaejQ4WnlCa1lYUmhMVzF0YkMxdWIyUmxQU0p0YmlJZ2RISmhibk5tYjNKdFBTSjBjbUZ1YzJ4aGRHVW9OakEwTERReE15a2djMk5oYkdVb01DNDNNRGNwSWo0OGRYTmxJR1JoZEdFdFl6MGlNeklpSUhoc2FXNXJPbWh5WldZOUlpTk5TbGd0TkMxVVJWZ3RUaTB6TWlJdlBqd3ZaejQ4TDJjK1BHY2daR0YwWVMxdGJXd3RibTlrWlQwaWJXOGlJSFJ5WVc1elptOXliVDBpZEhKaGJuTnNZWFJsS0RFd09EZ3hMamtzTUNraVBqeDFjMlVnWkdGMFlTMWpQU0l5T1NJZ2VHeHBibXM2YUhKbFpqMGlJMDFLV0MwMExWUkZXQzFPTFRJNUlpOCtQQzluUGp3dlp6NDhMMmMrUEM5blBqd3ZaejQ4TDJjK1BDOXpkbWMrIiwKCSJSZWFsVmlld1NpemVKc29uIiA6ICJ7XCJoZWlnaHRcIjoxNDY0LjI4NTczNjA4Mzk4NDQsXCJ3aWR0aFwiOjYwNTMuNTcxMTY2OTkyMTg3NX0iCn0K"/>
    </extobj>
  </extobjs>
</s:customData>
</file>

<file path=customXml/itemProps1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16060</Words>
  <Application>WPS Presentation</Application>
  <PresentationFormat>Widescreen</PresentationFormat>
  <Paragraphs>645</Paragraphs>
  <Slides>32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Arial</vt:lpstr>
      <vt:lpstr>SimSun</vt:lpstr>
      <vt:lpstr>Wingdings</vt:lpstr>
      <vt:lpstr>Cambria</vt:lpstr>
      <vt:lpstr>Wingdings</vt:lpstr>
      <vt:lpstr>Microsoft YaHei</vt:lpstr>
      <vt:lpstr>Arial Unicode MS</vt:lpstr>
      <vt:lpstr>Calibri</vt:lpstr>
      <vt:lpstr>Cambria Math</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SHUBHAM</dc:creator>
  <cp:lastModifiedBy>Shubham Kumar</cp:lastModifiedBy>
  <cp:revision>476</cp:revision>
  <dcterms:created xsi:type="dcterms:W3CDTF">2025-09-02T04:47:00Z</dcterms:created>
  <dcterms:modified xsi:type="dcterms:W3CDTF">2025-12-24T09:15:17Z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32C3DB3C1FD84838A40692C3FF2D318F_11</vt:lpwstr>
  </property>
  <property fmtid="{D5CDD505-2E9C-101B-9397-08002B2CF9AE}" pid="3" name="KSOProductBuildVer">
    <vt:lpwstr>1033-12.2.0.23196</vt:lpwstr>
  </property>
</Properties>
</file>